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3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363" r:id="rId3"/>
    <p:sldId id="364" r:id="rId4"/>
    <p:sldId id="365" r:id="rId5"/>
    <p:sldId id="366" r:id="rId6"/>
    <p:sldId id="368" r:id="rId7"/>
    <p:sldId id="369" r:id="rId8"/>
    <p:sldId id="380" r:id="rId9"/>
    <p:sldId id="381" r:id="rId10"/>
    <p:sldId id="384" r:id="rId11"/>
    <p:sldId id="370" r:id="rId12"/>
    <p:sldId id="385" r:id="rId13"/>
    <p:sldId id="373" r:id="rId14"/>
    <p:sldId id="374" r:id="rId15"/>
    <p:sldId id="383" r:id="rId16"/>
    <p:sldId id="382" r:id="rId17"/>
    <p:sldId id="386" r:id="rId18"/>
    <p:sldId id="387" r:id="rId19"/>
    <p:sldId id="376" r:id="rId20"/>
    <p:sldId id="377" r:id="rId21"/>
    <p:sldId id="378" r:id="rId22"/>
    <p:sldId id="379" r:id="rId23"/>
  </p:sldIdLst>
  <p:sldSz cx="12192000" cy="6858000"/>
  <p:notesSz cx="6858000" cy="9144000"/>
  <p:embeddedFontLst>
    <p:embeddedFont>
      <p:font typeface="宋体" panose="02010600030101010101" pitchFamily="2" charset="-122"/>
      <p:regular r:id="rId26"/>
    </p:embeddedFont>
    <p:embeddedFont>
      <p:font typeface="楷体" panose="02010609060101010101" pitchFamily="49" charset="-122"/>
      <p:regular r:id="rId27"/>
    </p:embeddedFont>
    <p:embeddedFont>
      <p:font typeface="Cambria Math" panose="02040503050406030204" pitchFamily="18" charset="0"/>
      <p:regular r:id="rId28"/>
    </p:embeddedFont>
  </p:embeddedFontLst>
  <p:custDataLst>
    <p:tags r:id="rId29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7FF"/>
    <a:srgbClr val="0000FF"/>
    <a:srgbClr val="EBF0F9"/>
    <a:srgbClr val="ECF7FC"/>
    <a:srgbClr val="48944F"/>
    <a:srgbClr val="EBF3EC"/>
    <a:srgbClr val="E8FDFE"/>
    <a:srgbClr val="3A8C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楷体" panose="02010609060101010101" charset="-122"/>
              </a:rPr>
              <a:t>2026/5/9</a:t>
            </a:fld>
            <a:endParaRPr lang="zh-CN" altLang="en-US">
              <a:ea typeface="楷体" panose="0201060906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楷体" panose="02010609060101010101" charset="-122"/>
              </a:rPr>
              <a:t>‹#›</a:t>
            </a:fld>
            <a:endParaRPr lang="zh-CN" altLang="en-US"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2026/5/9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0"/>
            <a:ext cx="12192000" cy="6858000"/>
            <a:chOff x="0" y="0"/>
            <a:chExt cx="19200" cy="10800"/>
          </a:xfrm>
        </p:grpSpPr>
        <p:sp>
          <p:nvSpPr>
            <p:cNvPr id="4" name="标题 1"/>
            <p:cNvSpPr txBox="1"/>
            <p:nvPr/>
          </p:nvSpPr>
          <p:spPr>
            <a:xfrm flipH="1">
              <a:off x="0" y="5138"/>
              <a:ext cx="19200" cy="5662"/>
            </a:xfrm>
            <a:custGeom>
              <a:avLst/>
              <a:gdLst>
                <a:gd name="connsiteX0" fmla="*/ 11115320 w 12192000"/>
                <a:gd name="connsiteY0" fmla="*/ 50 h 3595463"/>
                <a:gd name="connsiteX1" fmla="*/ 12016809 w 12192000"/>
                <a:gd name="connsiteY1" fmla="*/ 107965 h 3595463"/>
                <a:gd name="connsiteX2" fmla="*/ 12192000 w 12192000"/>
                <a:gd name="connsiteY2" fmla="*/ 167661 h 3595463"/>
                <a:gd name="connsiteX3" fmla="*/ 12192000 w 12192000"/>
                <a:gd name="connsiteY3" fmla="*/ 3595463 h 3595463"/>
                <a:gd name="connsiteX4" fmla="*/ 0 w 12192000"/>
                <a:gd name="connsiteY4" fmla="*/ 3595463 h 3595463"/>
                <a:gd name="connsiteX5" fmla="*/ 0 w 12192000"/>
                <a:gd name="connsiteY5" fmla="*/ 2063550 h 3595463"/>
                <a:gd name="connsiteX6" fmla="*/ 1321 w 12192000"/>
                <a:gd name="connsiteY6" fmla="*/ 2072626 h 3595463"/>
                <a:gd name="connsiteX7" fmla="*/ 10574 w 12192000"/>
                <a:gd name="connsiteY7" fmla="*/ 2265448 h 3595463"/>
                <a:gd name="connsiteX8" fmla="*/ 3188928 w 12192000"/>
                <a:gd name="connsiteY8" fmla="*/ 2631826 h 3595463"/>
                <a:gd name="connsiteX9" fmla="*/ 8806826 w 12192000"/>
                <a:gd name="connsiteY9" fmla="*/ 391560 h 3595463"/>
                <a:gd name="connsiteX10" fmla="*/ 11115320 w 12192000"/>
                <a:gd name="connsiteY10" fmla="*/ 50 h 3595463"/>
              </a:gdLst>
              <a:ahLst/>
              <a:cxnLst/>
              <a:rect l="l" t="t" r="r" b="b"/>
              <a:pathLst>
                <a:path w="12192000" h="3595463">
                  <a:moveTo>
                    <a:pt x="11115320" y="50"/>
                  </a:moveTo>
                  <a:cubicBezTo>
                    <a:pt x="11459512" y="1553"/>
                    <a:pt x="11767815" y="37161"/>
                    <a:pt x="12016809" y="107965"/>
                  </a:cubicBezTo>
                  <a:lnTo>
                    <a:pt x="12192000" y="167661"/>
                  </a:lnTo>
                  <a:lnTo>
                    <a:pt x="12192000" y="3595463"/>
                  </a:lnTo>
                  <a:lnTo>
                    <a:pt x="0" y="3595463"/>
                  </a:lnTo>
                  <a:lnTo>
                    <a:pt x="0" y="2063550"/>
                  </a:lnTo>
                  <a:lnTo>
                    <a:pt x="1321" y="2072626"/>
                  </a:lnTo>
                  <a:cubicBezTo>
                    <a:pt x="4405" y="2111769"/>
                    <a:pt x="7490" y="2264002"/>
                    <a:pt x="10574" y="2265448"/>
                  </a:cubicBezTo>
                  <a:cubicBezTo>
                    <a:pt x="561762" y="2532583"/>
                    <a:pt x="1722887" y="2944141"/>
                    <a:pt x="3188928" y="2631826"/>
                  </a:cubicBezTo>
                  <a:cubicBezTo>
                    <a:pt x="4654971" y="2319511"/>
                    <a:pt x="7230504" y="913766"/>
                    <a:pt x="8806826" y="391560"/>
                  </a:cubicBezTo>
                  <a:cubicBezTo>
                    <a:pt x="9594988" y="130457"/>
                    <a:pt x="10426934" y="-2957"/>
                    <a:pt x="11115320" y="50"/>
                  </a:cubicBezTo>
                  <a:close/>
                </a:path>
              </a:pathLst>
            </a:custGeom>
            <a:solidFill>
              <a:schemeClr val="accent5">
                <a:alpha val="1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  <p:sp>
          <p:nvSpPr>
            <p:cNvPr id="7" name="标题 1"/>
            <p:cNvSpPr txBox="1"/>
            <p:nvPr/>
          </p:nvSpPr>
          <p:spPr>
            <a:xfrm>
              <a:off x="16196" y="0"/>
              <a:ext cx="3004" cy="2995"/>
            </a:xfrm>
            <a:custGeom>
              <a:avLst/>
              <a:gdLst>
                <a:gd name="connsiteX0" fmla="*/ 27051 w 1907381"/>
                <a:gd name="connsiteY0" fmla="*/ 0 h 2020491"/>
                <a:gd name="connsiteX1" fmla="*/ 1907381 w 1907381"/>
                <a:gd name="connsiteY1" fmla="*/ 0 h 2020491"/>
                <a:gd name="connsiteX2" fmla="*/ 1907381 w 1907381"/>
                <a:gd name="connsiteY2" fmla="*/ 2010703 h 2020491"/>
                <a:gd name="connsiteX3" fmla="*/ 1901609 w 1907381"/>
                <a:gd name="connsiteY3" fmla="*/ 2011584 h 2020491"/>
                <a:gd name="connsiteX4" fmla="*/ 1725216 w 1907381"/>
                <a:gd name="connsiteY4" fmla="*/ 2020491 h 2020491"/>
                <a:gd name="connsiteX5" fmla="*/ 0 w 1907381"/>
                <a:gd name="connsiteY5" fmla="*/ 295275 h 2020491"/>
                <a:gd name="connsiteX6" fmla="*/ 8907 w 1907381"/>
                <a:gd name="connsiteY6" fmla="*/ 118882 h 2020491"/>
              </a:gdLst>
              <a:ahLst/>
              <a:cxnLst/>
              <a:rect l="l" t="t" r="r" b="b"/>
              <a:pathLst>
                <a:path w="1907381" h="2020491">
                  <a:moveTo>
                    <a:pt x="27051" y="0"/>
                  </a:moveTo>
                  <a:lnTo>
                    <a:pt x="1907381" y="0"/>
                  </a:lnTo>
                  <a:lnTo>
                    <a:pt x="1907381" y="2010703"/>
                  </a:lnTo>
                  <a:lnTo>
                    <a:pt x="1901609" y="2011584"/>
                  </a:lnTo>
                  <a:cubicBezTo>
                    <a:pt x="1843612" y="2017474"/>
                    <a:pt x="1784767" y="2020491"/>
                    <a:pt x="1725216" y="2020491"/>
                  </a:cubicBezTo>
                  <a:cubicBezTo>
                    <a:pt x="772406" y="2020491"/>
                    <a:pt x="0" y="1248085"/>
                    <a:pt x="0" y="295275"/>
                  </a:cubicBezTo>
                  <a:cubicBezTo>
                    <a:pt x="0" y="235725"/>
                    <a:pt x="3017" y="176879"/>
                    <a:pt x="8907" y="118882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3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7410" cy="521970"/>
            <a:chOff x="641" y="427"/>
            <a:chExt cx="3366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学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习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标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情景导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情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景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导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入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知识梳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知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识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梳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理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问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探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究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典型例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典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牛刀小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牛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小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试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当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测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课堂总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课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总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结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E8FDFE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119380" y="6596380"/>
            <a:ext cx="844550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n-ea"/>
          <a:ea typeface="+mn-ea"/>
          <a:cs typeface="+mn-ea"/>
          <a:sym typeface="+mn-ea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ea"/>
          <a:ea typeface="+mn-ea"/>
          <a:cs typeface="+mn-ea"/>
          <a:sym typeface="+mn-ea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.doc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4.emf"/><Relationship Id="rId5" Type="http://schemas.openxmlformats.org/officeDocument/2006/relationships/package" Target="../embeddings/Microsoft_Word___1.docx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19.emf"/><Relationship Id="rId2" Type="http://schemas.openxmlformats.org/officeDocument/2006/relationships/package" Target="../embeddings/Microsoft_Word___2.docx"/><Relationship Id="rId1" Type="http://schemas.openxmlformats.org/officeDocument/2006/relationships/slideLayout" Target="../slideLayouts/slideLayout6.xml"/><Relationship Id="rId6" Type="http://schemas.openxmlformats.org/officeDocument/2006/relationships/package" Target="../embeddings/Microsoft_Word___4.docx"/><Relationship Id="rId5" Type="http://schemas.openxmlformats.org/officeDocument/2006/relationships/image" Target="../media/image18.emf"/><Relationship Id="rId4" Type="http://schemas.openxmlformats.org/officeDocument/2006/relationships/package" Target="../embeddings/Microsoft_Word___3.docx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package" Target="../embeddings/Microsoft_Word___5.docx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1605280" y="1196975"/>
            <a:ext cx="8981440" cy="32918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lang="en-US" altLang="zh-CN" sz="6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第四章 三角恒等变换</a:t>
            </a:r>
          </a:p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4.1 同角三角函数的基本关系</a:t>
            </a:r>
          </a:p>
        </p:txBody>
      </p:sp>
      <p:pic>
        <p:nvPicPr>
          <p:cNvPr id="28" name="图片 27" descr="九科星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6105" y="332105"/>
            <a:ext cx="1271270" cy="623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76095" y="1700530"/>
            <a:ext cx="912368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fontAlgn="auto">
              <a:lnSpc>
                <a:spcPct val="200000"/>
              </a:lnSpc>
            </a:pPr>
            <a:r>
              <a:rPr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1.理解并掌握同角三角函数的基本关系.</a:t>
            </a:r>
          </a:p>
          <a:p>
            <a:pPr indent="0" fontAlgn="auto">
              <a:lnSpc>
                <a:spcPct val="200000"/>
              </a:lnSpc>
            </a:pPr>
            <a:r>
              <a:rPr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2.会用同角三角函数的基本关系进行三角函数式的求值</a:t>
            </a:r>
            <a:r>
              <a:rPr 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17825" y="2489200"/>
            <a:ext cx="2938145" cy="3733165"/>
          </a:xfrm>
          <a:prstGeom prst="rect">
            <a:avLst/>
          </a:prstGeom>
          <a:noFill/>
          <a:ln w="28575">
            <a:solidFill>
              <a:srgbClr val="0007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endParaRPr lang="en-US" altLang="zh-CN" sz="2400" dirty="0">
              <a:solidFill>
                <a:srgbClr val="0007FF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24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sin</a:t>
            </a:r>
            <a:r>
              <a:rPr lang="en-US" altLang="zh-CN" sz="2400" baseline="300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</a:t>
            </a:r>
            <a:r>
              <a:rPr lang="el-GR" altLang="zh-CN" sz="2400" i="1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l-GR" altLang="zh-CN" sz="24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+ </a:t>
            </a:r>
            <a:r>
              <a:rPr lang="en-US" altLang="zh-CN" sz="24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cos</a:t>
            </a:r>
            <a:r>
              <a:rPr lang="en-US" altLang="zh-CN" sz="2400" baseline="300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</a:t>
            </a:r>
            <a:r>
              <a:rPr lang="el-GR" altLang="zh-CN" sz="2400" i="1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 baseline="300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sz="2400" dirty="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=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>
                <a:spLocks noChangeAspect="1"/>
              </p:cNvSpPr>
              <p:nvPr/>
            </p:nvSpPr>
            <p:spPr>
              <a:xfrm>
                <a:off x="1056005" y="857885"/>
                <a:ext cx="9865360" cy="15208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60000"/>
                  </a:lnSpc>
                  <a:spcAft>
                    <a:spcPct val="0"/>
                  </a:spcAft>
                  <a:tabLst>
                    <a:tab pos="1188085" algn="l"/>
                    <a:tab pos="2163445" algn="l"/>
                    <a:tab pos="3142615" algn="l"/>
                    <a:tab pos="4190365" algn="l"/>
                  </a:tabLst>
                </a:pPr>
                <a:r>
                  <a:rPr lang="zh-CN" altLang="zh-CN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问题</a:t>
                </a:r>
                <a:r>
                  <a:rPr lang="en-US" altLang="zh-CN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1</a:t>
                </a:r>
                <a:r>
                  <a:rPr lang="zh-CN" altLang="en-US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当角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取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0°，30°，45°，60°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时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分别计算：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</a:t>
                </a:r>
                <a:r>
                  <a:rPr lang="en-US" altLang="zh-CN" sz="2400" baseline="300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+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 baseline="300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，tan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的值，观察计算结果，说说你有什么发现？</a:t>
                </a:r>
                <a:endParaRPr lang="en-US" sz="2400">
                  <a:solidFill>
                    <a:srgbClr val="00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005" y="857885"/>
                <a:ext cx="9865360" cy="1520825"/>
              </a:xfrm>
              <a:prstGeom prst="rect">
                <a:avLst/>
              </a:prstGeom>
              <a:blipFill rotWithShape="1">
                <a:blip r:embed="rId2"/>
                <a:stretch>
                  <a:fillRect t="-20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1133475" y="2767330"/>
          <a:ext cx="9453245" cy="2506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6200775" imgH="1600200" progId="Word.Document.12">
                  <p:embed/>
                </p:oleObj>
              </mc:Choice>
              <mc:Fallback>
                <p:oleObj name="文档" r:id="rId3" imgW="6200775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33475" y="2767330"/>
                        <a:ext cx="9453245" cy="2506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6272530" y="2489200"/>
                <a:ext cx="4394200" cy="3732530"/>
              </a:xfrm>
              <a:prstGeom prst="rect">
                <a:avLst/>
              </a:prstGeom>
              <a:noFill/>
              <a:ln w="28575">
                <a:solidFill>
                  <a:srgbClr val="0007FF"/>
                </a:solidFill>
              </a:ln>
              <a:extLst>
                <a:ext uri="{909E8E84-426E-40DD-AFC4-6F175D3DCCD1}">
                  <a14:hiddenFill>
                    <a:solidFill>
                      <a:schemeClr val="bg1"/>
                    </a:solidFill>
                  </a14:hiddenFill>
                </a:ext>
              </a:extLst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endParaRPr lang="en-US" altLang="zh-CN" sz="2400" dirty="0">
                  <a:solidFill>
                    <a:srgbClr val="0007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algn="ctr">
                  <a:lnSpc>
                    <a:spcPct val="110000"/>
                  </a:lnSpc>
                </a:pPr>
                <a:r>
                  <a:rPr lang="en-US" altLang="zh-CN" sz="24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tan </a:t>
                </a:r>
                <a:r>
                  <a:rPr lang="el-GR" altLang="zh-CN" sz="2400" i="1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  <a:sym typeface="+mn-ea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α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solidFill>
                              <a:srgbClr val="0007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α</m:t>
                        </m:r>
                      </m:den>
                    </m:f>
                  </m:oMath>
                </a14:m>
                <a:endParaRPr lang="el-GR" altLang="zh-CN" sz="2400" i="1" dirty="0">
                  <a:solidFill>
                    <a:srgbClr val="0007FF"/>
                  </a:solidFill>
                  <a:latin typeface="Cambria Math" panose="02040503050406030204" pitchFamily="18" charset="0"/>
                  <a:ea typeface="楷体" panose="02010609060101010101" charset="-122"/>
                  <a:cs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2530" y="2489200"/>
                <a:ext cx="4394200" cy="3732530"/>
              </a:xfrm>
              <a:prstGeom prst="rect">
                <a:avLst/>
              </a:prstGeom>
              <a:blipFill rotWithShape="1">
                <a:blip r:embed="rId5"/>
                <a:stretch>
                  <a:fillRect l="-332" t="-391" r="-318" b="-374"/>
                </a:stretch>
              </a:blipFill>
              <a:ln w="28575">
                <a:solidFill>
                  <a:srgbClr val="0007FF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>
                <a:spLocks noChangeAspect="1"/>
              </p:cNvSpPr>
              <p:nvPr/>
            </p:nvSpPr>
            <p:spPr>
              <a:xfrm>
                <a:off x="984250" y="858520"/>
                <a:ext cx="7077710" cy="20383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188085" algn="l"/>
                    <a:tab pos="2163445" algn="l"/>
                    <a:tab pos="3142615" algn="l"/>
                    <a:tab pos="4190365" algn="l"/>
                  </a:tabLst>
                </a:pPr>
                <a:r>
                  <a:rPr lang="zh-CN" altLang="en-US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问题</a:t>
                </a:r>
                <a:r>
                  <a:rPr lang="en-US" altLang="zh-CN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zh-CN" altLang="en-US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zh-CN" altLang="en-US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回答下列问题，并给出相应证明</a:t>
                </a:r>
                <a:r>
                  <a:rPr lang="en-US" altLang="zh-CN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.</a:t>
                </a:r>
                <a:endParaRPr lang="zh-CN" altLang="en-US" sz="2400">
                  <a:solidFill>
                    <a:schemeClr val="tx1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188085" algn="l"/>
                    <a:tab pos="2163445" algn="l"/>
                    <a:tab pos="3142615" algn="l"/>
                    <a:tab pos="4190365" algn="l"/>
                  </a:tabLst>
                </a:pP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1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</a:t>
                </a:r>
                <a:r>
                  <a:rPr lang="en-US" altLang="zh-CN" sz="2400" baseline="300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+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 baseline="300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1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是否对任意角都成立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?</a:t>
                </a:r>
              </a:p>
              <a:p>
                <a:pPr>
                  <a:lnSpc>
                    <a:spcPct val="160000"/>
                  </a:lnSpc>
                  <a:spcAft>
                    <a:spcPct val="0"/>
                  </a:spcAft>
                  <a:tabLst>
                    <a:tab pos="1188085" algn="l"/>
                    <a:tab pos="2163445" algn="l"/>
                    <a:tab pos="3142615" algn="l"/>
                    <a:tab pos="4190365" algn="l"/>
                  </a:tabLst>
                </a:pP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=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tan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(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≠ 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k</a:t>
                </a:r>
                <a:r>
                  <a:rPr lang="en-US" altLang="zh-CN" sz="2400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π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k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宋体" panose="02010600030101010101" pitchFamily="2" charset="-122"/>
                  </a:rPr>
                  <a:t>∈</a:t>
                </a:r>
                <a:r>
                  <a:rPr lang="en-US" altLang="zh-CN" sz="2400" b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Z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时是否都成立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?</a:t>
                </a:r>
                <a:endParaRPr lang="zh-CN" altLang="zh-CN" sz="2400">
                  <a:solidFill>
                    <a:srgbClr val="00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250" y="858520"/>
                <a:ext cx="7077710" cy="203835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984250" y="2820035"/>
                <a:ext cx="10225405" cy="3562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）（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）都成立，证明如下；</a:t>
                </a:r>
              </a:p>
              <a:p>
                <a:pPr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证明：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如图，设点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P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(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)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是角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的终边与单位圆的交点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 </a:t>
                </a:r>
              </a:p>
              <a:p>
                <a:pPr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过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P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作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轴的垂线，交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轴于点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M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，则 △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OMP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是直角三角形，且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OP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1.</a:t>
                </a:r>
              </a:p>
              <a:p>
                <a:pPr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已知：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sin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cos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△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OMP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是直角三角形，则根据勾股定理：</a:t>
                </a:r>
              </a:p>
              <a:p>
                <a:pPr indent="0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OM 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+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MP 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，即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+ 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= 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∴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sin</a:t>
                </a:r>
                <a:r>
                  <a:rPr lang="en-US" altLang="zh-CN" sz="2400" baseline="30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</a:t>
                </a:r>
                <a:r>
                  <a:rPr lang="el-GR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l-GR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+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cos</a:t>
                </a:r>
                <a:r>
                  <a:rPr lang="en-US" altLang="zh-CN" sz="2400" baseline="30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</a:t>
                </a:r>
                <a:r>
                  <a:rPr lang="el-GR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baseline="30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= 1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；</a:t>
                </a:r>
                <a:endParaRPr lang="en-US" altLang="zh-CN" sz="2400" dirty="0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indent="0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又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tan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  <a:sym typeface="+mn-ea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altLang="zh-CN" sz="2400" baseline="-250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2400" baseline="-250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∴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tan </a:t>
                </a:r>
                <a:r>
                  <a:rPr lang="el-GR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  <a:sym typeface="+mn-ea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n-US" altLang="zh-CN" sz="2400" i="0" dirty="0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altLang="zh-CN" sz="2400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α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m:rPr>
                            <m:nor/>
                          </m:rPr>
                          <a:rPr lang="en-US" altLang="zh-CN" sz="2400" i="0" dirty="0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altLang="zh-CN" sz="2400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α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</a:t>
                </a:r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250" y="2820035"/>
                <a:ext cx="10225405" cy="35629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组合 12"/>
          <p:cNvGrpSpPr/>
          <p:nvPr/>
        </p:nvGrpSpPr>
        <p:grpSpPr>
          <a:xfrm>
            <a:off x="7969243" y="693450"/>
            <a:ext cx="3372919" cy="2798601"/>
            <a:chOff x="8095005" y="1847711"/>
            <a:chExt cx="3372919" cy="2798601"/>
          </a:xfrm>
        </p:grpSpPr>
        <p:grpSp>
          <p:nvGrpSpPr>
            <p:cNvPr id="12" name="组合 11"/>
            <p:cNvGrpSpPr/>
            <p:nvPr/>
          </p:nvGrpSpPr>
          <p:grpSpPr>
            <a:xfrm>
              <a:off x="8789521" y="3202196"/>
              <a:ext cx="149267" cy="158400"/>
              <a:chOff x="11132815" y="2552417"/>
              <a:chExt cx="149267" cy="158400"/>
            </a:xfrm>
          </p:grpSpPr>
          <p:cxnSp>
            <p:nvCxnSpPr>
              <p:cNvPr id="99" name="直接连接符 98"/>
              <p:cNvCxnSpPr/>
              <p:nvPr/>
            </p:nvCxnSpPr>
            <p:spPr>
              <a:xfrm flipV="1">
                <a:off x="11282082" y="2552417"/>
                <a:ext cx="0" cy="158400"/>
              </a:xfrm>
              <a:prstGeom prst="line">
                <a:avLst/>
              </a:prstGeom>
              <a:ln w="28575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接连接符 99"/>
              <p:cNvCxnSpPr/>
              <p:nvPr/>
            </p:nvCxnSpPr>
            <p:spPr>
              <a:xfrm>
                <a:off x="11132815" y="2566703"/>
                <a:ext cx="149267" cy="0"/>
              </a:xfrm>
              <a:prstGeom prst="line">
                <a:avLst/>
              </a:prstGeom>
              <a:ln w="28575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8" name="直接连接符 97"/>
            <p:cNvCxnSpPr/>
            <p:nvPr/>
          </p:nvCxnSpPr>
          <p:spPr>
            <a:xfrm flipV="1">
              <a:off x="8791511" y="2783855"/>
              <a:ext cx="0" cy="582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8095005" y="1847711"/>
              <a:ext cx="3372919" cy="2798601"/>
              <a:chOff x="4279289" y="2352517"/>
              <a:chExt cx="3372919" cy="2798601"/>
            </a:xfrm>
          </p:grpSpPr>
          <p:grpSp>
            <p:nvGrpSpPr>
              <p:cNvPr id="74" name="组合 73"/>
              <p:cNvGrpSpPr/>
              <p:nvPr/>
            </p:nvGrpSpPr>
            <p:grpSpPr>
              <a:xfrm>
                <a:off x="4279289" y="2352517"/>
                <a:ext cx="3372919" cy="2798601"/>
                <a:chOff x="8971615" y="3837560"/>
                <a:chExt cx="3536865" cy="2934630"/>
              </a:xfrm>
            </p:grpSpPr>
            <p:cxnSp>
              <p:nvCxnSpPr>
                <p:cNvPr id="81" name="直接箭头连接符 80"/>
                <p:cNvCxnSpPr/>
                <p:nvPr/>
              </p:nvCxnSpPr>
              <p:spPr>
                <a:xfrm>
                  <a:off x="8971615" y="5433855"/>
                  <a:ext cx="2811701" cy="0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直接箭头连接符 81"/>
                <p:cNvCxnSpPr/>
                <p:nvPr/>
              </p:nvCxnSpPr>
              <p:spPr>
                <a:xfrm flipV="1">
                  <a:off x="10313132" y="4057231"/>
                  <a:ext cx="0" cy="2714959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3" name="矩形 82"/>
                <p:cNvSpPr/>
                <p:nvPr/>
              </p:nvSpPr>
              <p:spPr>
                <a:xfrm>
                  <a:off x="11546338" y="4979487"/>
                  <a:ext cx="347568" cy="4827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x</a:t>
                  </a:r>
                </a:p>
              </p:txBody>
            </p:sp>
            <p:sp>
              <p:nvSpPr>
                <p:cNvPr id="84" name="矩形 83"/>
                <p:cNvSpPr/>
                <p:nvPr/>
              </p:nvSpPr>
              <p:spPr>
                <a:xfrm>
                  <a:off x="9968999" y="3837560"/>
                  <a:ext cx="400779" cy="4827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y</a:t>
                  </a:r>
                </a:p>
              </p:txBody>
            </p:sp>
            <p:grpSp>
              <p:nvGrpSpPr>
                <p:cNvPr id="85" name="组合 84"/>
                <p:cNvGrpSpPr/>
                <p:nvPr/>
              </p:nvGrpSpPr>
              <p:grpSpPr>
                <a:xfrm>
                  <a:off x="9405425" y="4473235"/>
                  <a:ext cx="3103055" cy="1874330"/>
                  <a:chOff x="8678929" y="3930081"/>
                  <a:chExt cx="3673512" cy="2218902"/>
                </a:xfrm>
              </p:grpSpPr>
              <p:sp>
                <p:nvSpPr>
                  <p:cNvPr id="86" name="椭圆 85"/>
                  <p:cNvSpPr>
                    <a:spLocks noChangeAspect="1"/>
                  </p:cNvSpPr>
                  <p:nvPr/>
                </p:nvSpPr>
                <p:spPr>
                  <a:xfrm>
                    <a:off x="8678929" y="3988983"/>
                    <a:ext cx="2160000" cy="2160000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400">
                      <a:latin typeface="Times New Roman" panose="02020603050405020304" charset="0"/>
                      <a:ea typeface="楷体" panose="02010609060101010101" charset="-122"/>
                    </a:endParaRPr>
                  </a:p>
                </p:txBody>
              </p:sp>
              <p:cxnSp>
                <p:nvCxnSpPr>
                  <p:cNvPr id="87" name="直接连接符 86"/>
                  <p:cNvCxnSpPr/>
                  <p:nvPr/>
                </p:nvCxnSpPr>
                <p:spPr>
                  <a:xfrm flipH="1" flipV="1">
                    <a:off x="8719244" y="3930081"/>
                    <a:ext cx="1030569" cy="1135538"/>
                  </a:xfrm>
                  <a:prstGeom prst="line">
                    <a:avLst/>
                  </a:prstGeom>
                  <a:ln w="28575">
                    <a:solidFill>
                      <a:srgbClr val="0000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88" name="组合 87"/>
                  <p:cNvGrpSpPr/>
                  <p:nvPr/>
                </p:nvGrpSpPr>
                <p:grpSpPr>
                  <a:xfrm>
                    <a:off x="9360146" y="4464400"/>
                    <a:ext cx="2992295" cy="1184778"/>
                    <a:chOff x="9028038" y="3402191"/>
                    <a:chExt cx="2992295" cy="1184778"/>
                  </a:xfrm>
                </p:grpSpPr>
                <p:sp>
                  <p:nvSpPr>
                    <p:cNvPr id="89" name="矩形 88"/>
                    <p:cNvSpPr/>
                    <p:nvPr/>
                  </p:nvSpPr>
                  <p:spPr>
                    <a:xfrm>
                      <a:off x="9028038" y="3966448"/>
                      <a:ext cx="438669" cy="571500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r>
                        <a:rPr lang="en-US" altLang="zh-CN" sz="2400" i="1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O</a:t>
                      </a:r>
                    </a:p>
                  </p:txBody>
                </p:sp>
                <p:sp>
                  <p:nvSpPr>
                    <p:cNvPr id="90" name="矩形 89"/>
                    <p:cNvSpPr/>
                    <p:nvPr/>
                  </p:nvSpPr>
                  <p:spPr>
                    <a:xfrm>
                      <a:off x="10450876" y="4091932"/>
                      <a:ext cx="1569457" cy="495037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r>
                        <a:rPr lang="en-US" altLang="zh-CN" sz="2000" i="1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A 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(1</a:t>
                      </a:r>
                      <a:r>
                        <a:rPr lang="zh-CN" altLang="en-US" sz="20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，</a:t>
                      </a:r>
                      <a:r>
                        <a:rPr lang="en-US" altLang="zh-CN" sz="20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0)</a:t>
                      </a:r>
                    </a:p>
                  </p:txBody>
                </p:sp>
                <p:grpSp>
                  <p:nvGrpSpPr>
                    <p:cNvPr id="91" name="组合 90"/>
                    <p:cNvGrpSpPr/>
                    <p:nvPr/>
                  </p:nvGrpSpPr>
                  <p:grpSpPr>
                    <a:xfrm>
                      <a:off x="9236217" y="3402191"/>
                      <a:ext cx="867137" cy="642414"/>
                      <a:chOff x="9236217" y="3402191"/>
                      <a:chExt cx="867137" cy="642414"/>
                    </a:xfrm>
                  </p:grpSpPr>
                  <p:sp>
                    <p:nvSpPr>
                      <p:cNvPr id="92" name="矩形 91"/>
                      <p:cNvSpPr/>
                      <p:nvPr/>
                    </p:nvSpPr>
                    <p:spPr>
                      <a:xfrm>
                        <a:off x="9484827" y="3402191"/>
                        <a:ext cx="618527" cy="311407"/>
                      </a:xfrm>
                      <a:prstGeom prst="rect">
                        <a:avLst/>
                      </a:prstGeom>
                    </p:spPr>
                    <p:txBody>
                      <a:bodyPr wrap="square">
                        <a:spAutoFit/>
                      </a:bodyPr>
                      <a:lstStyle/>
                      <a:p>
                        <a:r>
                          <a:rPr lang="el-GR" altLang="zh-CN" sz="2400" i="1" dirty="0">
                            <a:solidFill>
                              <a:srgbClr val="FF0000"/>
                            </a:solidFill>
                            <a:latin typeface="Times New Roman" panose="02020603050405020304" charset="0"/>
                            <a:ea typeface="楷体" panose="02010609060101010101" charset="-122"/>
                            <a:cs typeface="Times New Roman" panose="02020603050405020304" charset="0"/>
                          </a:rPr>
                          <a:t>α</a:t>
                        </a:r>
                      </a:p>
                    </p:txBody>
                  </p:sp>
                  <p:grpSp>
                    <p:nvGrpSpPr>
                      <p:cNvPr id="93" name="组合 92"/>
                      <p:cNvGrpSpPr/>
                      <p:nvPr/>
                    </p:nvGrpSpPr>
                    <p:grpSpPr>
                      <a:xfrm>
                        <a:off x="9236217" y="3732033"/>
                        <a:ext cx="350154" cy="312572"/>
                        <a:chOff x="9218759" y="3754199"/>
                        <a:chExt cx="350154" cy="312572"/>
                      </a:xfrm>
                    </p:grpSpPr>
                    <p:cxnSp>
                      <p:nvCxnSpPr>
                        <p:cNvPr id="94" name="直接箭头连接符 93"/>
                        <p:cNvCxnSpPr/>
                        <p:nvPr/>
                      </p:nvCxnSpPr>
                      <p:spPr>
                        <a:xfrm flipH="1" flipV="1">
                          <a:off x="9218759" y="3796040"/>
                          <a:ext cx="98591" cy="3850"/>
                        </a:xfrm>
                        <a:prstGeom prst="straightConnector1">
                          <a:avLst/>
                        </a:prstGeom>
                        <a:ln w="19050">
                          <a:solidFill>
                            <a:srgbClr val="FF0000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95" name="任意多边形 94"/>
                        <p:cNvSpPr/>
                        <p:nvPr/>
                      </p:nvSpPr>
                      <p:spPr>
                        <a:xfrm rot="20364687">
                          <a:off x="9365824" y="3754199"/>
                          <a:ext cx="203089" cy="312572"/>
                        </a:xfrm>
                        <a:custGeom>
                          <a:avLst/>
                          <a:gdLst>
                            <a:gd name="connsiteX0" fmla="*/ 0 w 243424"/>
                            <a:gd name="connsiteY0" fmla="*/ 0 h 454819"/>
                            <a:gd name="connsiteX1" fmla="*/ 209550 w 243424"/>
                            <a:gd name="connsiteY1" fmla="*/ 161925 h 454819"/>
                            <a:gd name="connsiteX2" fmla="*/ 240506 w 243424"/>
                            <a:gd name="connsiteY2" fmla="*/ 454819 h 45481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</a:cxnLst>
                          <a:rect l="l" t="t" r="r" b="b"/>
                          <a:pathLst>
                            <a:path w="243424" h="454819">
                              <a:moveTo>
                                <a:pt x="0" y="0"/>
                              </a:moveTo>
                              <a:cubicBezTo>
                                <a:pt x="84733" y="43061"/>
                                <a:pt x="169466" y="86122"/>
                                <a:pt x="209550" y="161925"/>
                              </a:cubicBezTo>
                              <a:cubicBezTo>
                                <a:pt x="249634" y="237728"/>
                                <a:pt x="245070" y="346273"/>
                                <a:pt x="240506" y="454819"/>
                              </a:cubicBezTo>
                            </a:path>
                          </a:pathLst>
                        </a:custGeom>
                        <a:noFill/>
                        <a:ln w="19050">
                          <a:solidFill>
                            <a:srgbClr val="FF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 sz="2000"/>
                        </a:p>
                      </p:txBody>
                    </p:sp>
                  </p:grpSp>
                </p:grpSp>
              </p:grpSp>
            </p:grpSp>
          </p:grpSp>
          <p:sp>
            <p:nvSpPr>
              <p:cNvPr id="80" name="矩形 79"/>
              <p:cNvSpPr/>
              <p:nvPr/>
            </p:nvSpPr>
            <p:spPr>
              <a:xfrm>
                <a:off x="4854591" y="2839469"/>
                <a:ext cx="317732" cy="4603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P</a:t>
                </a:r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8988039" y="2674570"/>
              <a:ext cx="331457" cy="460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1</a:t>
              </a:r>
            </a:p>
          </p:txBody>
        </p:sp>
        <p:sp>
          <p:nvSpPr>
            <p:cNvPr id="5" name="椭圆 4"/>
            <p:cNvSpPr/>
            <p:nvPr/>
          </p:nvSpPr>
          <p:spPr>
            <a:xfrm>
              <a:off x="8737511" y="2680617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8597775" y="3311642"/>
              <a:ext cx="390264" cy="460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M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469140" y="1104335"/>
            <a:ext cx="5110211" cy="55118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t">
            <a:spAutoFit/>
          </a:bodyPr>
          <a:lstStyle>
            <a:defPPr>
              <a:defRPr lang="zh-CN"/>
            </a:defPPr>
            <a:lvl1pPr defTabSz="1219200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b="1" dirty="0">
                <a:solidFill>
                  <a:srgbClr val="0007FF"/>
                </a:solidFill>
              </a:rPr>
              <a:t>同角三角函数的基本关系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284095" y="2142490"/>
            <a:ext cx="7480300" cy="2976245"/>
            <a:chOff x="3797" y="2922"/>
            <a:chExt cx="11780" cy="4687"/>
          </a:xfrm>
        </p:grpSpPr>
        <p:grpSp>
          <p:nvGrpSpPr>
            <p:cNvPr id="18" name="组合 17"/>
            <p:cNvGrpSpPr/>
            <p:nvPr/>
          </p:nvGrpSpPr>
          <p:grpSpPr>
            <a:xfrm>
              <a:off x="3797" y="2922"/>
              <a:ext cx="11781" cy="1925"/>
              <a:chOff x="1793582" y="2624926"/>
              <a:chExt cx="7480782" cy="1222498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1793582" y="2736777"/>
                <a:ext cx="1943100" cy="4603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平方关系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:</a:t>
                </a:r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936429" y="2624926"/>
                <a:ext cx="6337935" cy="1222498"/>
                <a:chOff x="2936429" y="2624926"/>
                <a:chExt cx="6337935" cy="122249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4655309" y="2624926"/>
                  <a:ext cx="2881381" cy="556245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24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sin</a:t>
                  </a:r>
                  <a:r>
                    <a:rPr lang="en-US" altLang="zh-CN" sz="2400" baseline="300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2</a:t>
                  </a:r>
                  <a:r>
                    <a:rPr lang="el-GR" altLang="zh-CN" sz="2400" i="1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l-GR" altLang="zh-CN" sz="24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+ </a:t>
                  </a:r>
                  <a:r>
                    <a:rPr lang="en-US" altLang="zh-CN" sz="24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cos</a:t>
                  </a:r>
                  <a:r>
                    <a:rPr lang="en-US" altLang="zh-CN" sz="2400" baseline="300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2</a:t>
                  </a:r>
                  <a:r>
                    <a:rPr lang="el-GR" altLang="zh-CN" sz="2400" i="1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n-US" altLang="zh-CN" sz="2400" baseline="300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</a:t>
                  </a:r>
                  <a:r>
                    <a:rPr lang="en-US" altLang="zh-CN" sz="2400" dirty="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= 1</a:t>
                  </a:r>
                  <a:endParaRPr lang="zh-CN" altLang="en-US" sz="2400" dirty="0">
                    <a:ea typeface="楷体" panose="02010609060101010101" charset="-122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2936429" y="3301201"/>
                  <a:ext cx="6337935" cy="546223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square" lIns="60959" tIns="60959" rIns="60959" bIns="60959" numCol="1" spcCol="38100" rtlCol="0" anchor="t">
                  <a:spAutoFit/>
                </a:bodyPr>
                <a:lstStyle/>
                <a:p>
                  <a:pPr algn="ctr" defTabSz="1219200" latinLnBrk="1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2400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（当 </a:t>
                  </a:r>
                  <a:r>
                    <a:rPr lang="el-GR" altLang="zh-CN" sz="2400" i="1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n-US" altLang="zh-CN" sz="2400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</a:t>
                  </a:r>
                  <a:r>
                    <a:rPr lang="zh-CN" altLang="en-US" sz="2400" dirty="0"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的终边与坐标轴重合时，同样成立）</a:t>
                  </a:r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3797" y="5295"/>
              <a:ext cx="11623" cy="2315"/>
              <a:chOff x="1793582" y="3987921"/>
              <a:chExt cx="7380452" cy="1470025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1793582" y="4111817"/>
                <a:ext cx="1800225" cy="4603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商数关系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:</a:t>
                </a:r>
              </a:p>
            </p:txBody>
          </p:sp>
          <p:grpSp>
            <p:nvGrpSpPr>
              <p:cNvPr id="16" name="组合 15"/>
              <p:cNvGrpSpPr/>
              <p:nvPr/>
            </p:nvGrpSpPr>
            <p:grpSpPr>
              <a:xfrm>
                <a:off x="3037394" y="3987921"/>
                <a:ext cx="6136640" cy="1470025"/>
                <a:chOff x="3037394" y="3987921"/>
                <a:chExt cx="6136640" cy="1470025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4" name="矩形 13"/>
                    <p:cNvSpPr/>
                    <p:nvPr/>
                  </p:nvSpPr>
                  <p:spPr>
                    <a:xfrm>
                      <a:off x="4665024" y="3987921"/>
                      <a:ext cx="2881381" cy="67564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accent1"/>
                      </a:solidFill>
                    </a:ln>
                  </p:spPr>
                  <p:txBody>
                    <a:bodyPr wrap="square">
                      <a:spAutoFit/>
                    </a:bodyPr>
                    <a:lstStyle/>
                    <a:p>
                      <a:pPr algn="ctr"/>
                      <a:r>
                        <a:rPr lang="en-US" altLang="zh-CN" sz="24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tan </a:t>
                      </a:r>
                      <a:r>
                        <a:rPr lang="el-GR" altLang="zh-CN" sz="2400" i="1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α</a:t>
                      </a:r>
                      <a:r>
                        <a:rPr lang="en-US" altLang="zh-CN" sz="24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 = </a:t>
                      </a:r>
                      <a14:m>
                        <m:oMath xmlns:m="http://schemas.openxmlformats.org/officeDocument/2006/math">
                          <m:f>
                            <m:fPr>
                              <m:ctrlPr>
                                <a:rPr lang="en-US" altLang="zh-CN" sz="2400" i="1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  <a:sym typeface="+mn-ea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altLang="zh-CN" sz="240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</a:rPr>
                                <m:t>sin</m:t>
                              </m:r>
                              <m:r>
                                <m:rPr>
                                  <m:nor/>
                                </m:rPr>
                                <a:rPr lang="en-US" altLang="zh-CN" sz="240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MS Mincho" charset="0"/>
                                  <a:cs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l-GR" altLang="zh-CN" sz="2400" i="1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</a:rPr>
                                <m:t>α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altLang="zh-CN" sz="240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</a:rPr>
                                <m:t>cos</m:t>
                              </m:r>
                              <m:r>
                                <m:rPr>
                                  <m:nor/>
                                </m:rPr>
                                <a:rPr lang="en-US" altLang="zh-CN" sz="240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MS Mincho" charset="0"/>
                                  <a:cs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l-GR" altLang="zh-CN" sz="2400" i="1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</a:rPr>
                                <m:t>α</m:t>
                              </m:r>
                            </m:den>
                          </m:f>
                        </m:oMath>
                      </a14:m>
                      <a:endParaRPr lang="zh-CN" altLang="en-US" sz="2400" dirty="0">
                        <a:latin typeface="Times New Roman" panose="02020603050405020304" charset="0"/>
                        <a:ea typeface="楷体" panose="02010609060101010101" charset="-122"/>
                      </a:endParaRPr>
                    </a:p>
                  </p:txBody>
                </p:sp>
              </mc:Choice>
              <mc:Fallback xmlns="">
                <p:sp>
                  <p:nvSpPr>
                    <p:cNvPr id="14" name="矩形 13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665024" y="3987921"/>
                      <a:ext cx="2881381" cy="675640"/>
                    </a:xfrm>
                    <a:prstGeom prst="rect">
                      <a:avLst/>
                    </a:prstGeom>
                    <a:blipFill rotWithShape="1">
                      <a:blip r:embed="rId2"/>
                    </a:blipFill>
                    <a:ln w="28575">
                      <a:solidFill>
                        <a:schemeClr val="accent1"/>
                      </a:solidFill>
                    </a:ln>
                  </p:spPr>
                  <p:txBody>
                    <a:bodyPr/>
                    <a:lstStyle/>
                    <a:p>
                      <a:r>
                        <a:rPr lang="zh-CN" alt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7" name="矩形 16"/>
                    <p:cNvSpPr/>
                    <p:nvPr/>
                  </p:nvSpPr>
                  <p:spPr>
                    <a:xfrm>
                      <a:off x="3037394" y="4857236"/>
                      <a:ext cx="6136640" cy="600710"/>
                    </a:xfrm>
                    <a:prstGeom prst="rect">
                      <a:avLst/>
                    </a:prstGeom>
                    <a:noFill/>
                    <a:ln w="12700" cap="flat">
                      <a:noFill/>
                      <a:miter lim="400000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none"/>
                  </p:style>
                  <p:txBody>
                    <a:bodyPr rot="0" spcFirstLastPara="1" vertOverflow="overflow" horzOverflow="overflow" vert="horz" wrap="square" lIns="60959" tIns="60959" rIns="60959" bIns="60959" numCol="1" spcCol="38100" rtlCol="0" anchor="t">
                      <a:spAutoFit/>
                    </a:bodyPr>
                    <a:lstStyle/>
                    <a:p>
                      <a:pPr algn="ctr" defTabSz="1219200" latinLnBrk="1" hangingPunct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（根据定义，当 </a:t>
                      </a:r>
                      <a14:m>
                        <m:oMath xmlns:m="http://schemas.openxmlformats.org/officeDocument/2006/math">
                          <m:r>
                            <m:rPr>
                              <m:nor/>
                            </m:rPr>
                            <a:rPr lang="el-GR" altLang="zh-CN" sz="24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楷体" panose="02010609060101010101" charset="-122"/>
                              <a:cs typeface="Cambria Math" panose="02040503050406030204" pitchFamily="18" charset="0"/>
                            </a:rPr>
                            <m:t>α</m:t>
                          </m:r>
                        </m:oMath>
                      </a14:m>
                      <a:r>
                        <a:rPr lang="zh-CN" altLang="en-US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 ≠ </a:t>
                      </a:r>
                      <a:r>
                        <a:rPr lang="en-US" altLang="zh-CN" sz="2400" i="1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k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π + </a:t>
                      </a:r>
                      <a14:m>
                        <m:oMath xmlns:m="http://schemas.openxmlformats.org/officeDocument/2006/math">
                          <m:f>
                            <m:f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  <a:sym typeface="+mn-ea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altLang="zh-CN" sz="2400" b="0" i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楷体" panose="02010609060101010101" charset="-122"/>
                                  <a:cs typeface="Cambria Math" panose="02040503050406030204" pitchFamily="18" charset="0"/>
                                  <a:sym typeface="+mn-ea"/>
                                </a:rPr>
                                <m:t>π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altLang="zh-CN" sz="2400" i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MS Mincho" charset="0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a14:m>
                      <a:r>
                        <a:rPr lang="zh-CN" altLang="en-US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( </a:t>
                      </a:r>
                      <a:r>
                        <a:rPr lang="en-US" altLang="zh-CN" sz="2400" i="1" dirty="0" err="1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k</a:t>
                      </a:r>
                      <a:r>
                        <a:rPr lang="en-US" altLang="zh-CN" sz="2400" dirty="0" err="1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∈Z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 ) 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楷体" panose="02010609060101010101" charset="-122"/>
                          <a:cs typeface="Times New Roman" panose="02020603050405020304" charset="0"/>
                        </a:rPr>
                        <a:t>才成立）</a:t>
                      </a:r>
                    </a:p>
                  </p:txBody>
                </p:sp>
              </mc:Choice>
              <mc:Fallback xmlns="">
                <p:sp>
                  <p:nvSpPr>
                    <p:cNvPr id="17" name="矩形 16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037394" y="4857236"/>
                      <a:ext cx="6136640" cy="600710"/>
                    </a:xfrm>
                    <a:prstGeom prst="rect">
                      <a:avLst/>
                    </a:prstGeom>
                    <a:blipFill rotWithShape="1">
                      <a:blip r:embed="rId3"/>
                    </a:blipFill>
                    <a:ln w="12700" cap="flat">
                      <a:noFill/>
                      <a:miter lim="400000"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none"/>
                  </p:style>
                  <p:txBody>
                    <a:bodyPr/>
                    <a:lstStyle/>
                    <a:p>
                      <a:r>
                        <a:rPr lang="zh-CN" alt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</p:grpSp>
      <p:sp>
        <p:nvSpPr>
          <p:cNvPr id="21" name="矩形 20"/>
          <p:cNvSpPr/>
          <p:nvPr/>
        </p:nvSpPr>
        <p:spPr>
          <a:xfrm>
            <a:off x="1230486" y="5547908"/>
            <a:ext cx="9731028" cy="4895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t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总结：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同一个角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的正弦、余弦的平方和等于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，商等于角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的正切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271905" y="1917700"/>
                <a:ext cx="9772650" cy="280289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l">
                  <a:lnSpc>
                    <a:spcPct val="170000"/>
                  </a:lnSpc>
                </a:pPr>
                <a:r>
                  <a:rPr lang="zh-CN" altLang="en-US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解：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因为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楷体" panose="02010609060101010101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楷体" panose="02010609060101010101" charset="-122"/>
                        <a:cs typeface="Cambria Math" panose="02040503050406030204" pitchFamily="18" charset="0"/>
                      </a:rPr>
                      <m:t> 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，所以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ambria Math" panose="02040503050406030204" pitchFamily="18" charset="0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ambria Math" panose="02040503050406030204" pitchFamily="18" charset="0"/>
                    <a:sym typeface="+mn-ea"/>
                  </a:rPr>
                  <a:t>是第三、四象限角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ambria Math" panose="02040503050406030204" pitchFamily="18" charset="0"/>
                    <a:sym typeface="+mn-ea"/>
                  </a:rPr>
                  <a:t>.</a:t>
                </a:r>
                <a:endPara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endParaRPr>
              </a:p>
              <a:p>
                <a:pPr algn="l">
                  <a:lnSpc>
                    <a:spcPct val="17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当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是第三象限角时：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=−</m:t>
                        </m:r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1−</m:t>
                            </m:r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e>
                                  <m:sup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e>
                        </m:rad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=−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13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den>
                        </m:f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；</a:t>
                </a:r>
                <a:endPara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endParaRPr>
              </a:p>
              <a:p>
                <a:pPr algn="l">
                  <a:lnSpc>
                    <a:spcPct val="17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当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是第四象限角时：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1−</m:t>
                            </m:r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e>
                                  <m:sup>
                                    <m:r>
                                      <a:rPr lang="en-US" altLang="zh-CN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e>
                        </m:rad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13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en-US" altLang="zh-CN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den>
                        </m:f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=−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.</a:t>
                </a: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905" y="1917700"/>
                <a:ext cx="9772650" cy="280289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271905" y="1125855"/>
                <a:ext cx="7361732" cy="61912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l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zh-CN" altLang="en-US" sz="2400" b="1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例</a:t>
                </a:r>
                <a:r>
                  <a:rPr lang="en-US" altLang="zh-CN" sz="2400" b="1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1</a:t>
                </a:r>
                <a:r>
                  <a:rPr lang="zh-CN" altLang="en-US" sz="2400" b="1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：</a:t>
                </a:r>
                <a:r>
                  <a:rPr lang="zh-CN" altLang="en-US" sz="2400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已知</a:t>
                </a:r>
                <a:r>
                  <a:rPr lang="en-US" altLang="zh-CN" sz="2400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=−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13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2400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，求角</a:t>
                </a:r>
                <a:r>
                  <a:rPr lang="en-US" altLang="zh-CN" sz="2400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el-GR" altLang="zh-CN" sz="2400" i="1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α</a:t>
                </a:r>
                <a:r>
                  <a:rPr lang="en-US" altLang="el-GR" sz="2400" i="1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 dirty="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的余弦和正切．</a:t>
                </a: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905" y="1125855"/>
                <a:ext cx="7361732" cy="619125"/>
              </a:xfrm>
              <a:prstGeom prst="rect">
                <a:avLst/>
              </a:prstGeom>
              <a:blipFill>
                <a:blip r:embed="rId3"/>
                <a:stretch>
                  <a:fillRect l="-1379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194" name="Text Box 3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1938655" y="1261745"/>
                <a:ext cx="7037705" cy="6191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zh-CN" sz="2400" b="1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变式：</a:t>
                </a:r>
                <a:r>
                  <a:rPr lang="zh-CN" altLang="en-US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已知</a:t>
                </a:r>
                <a:r>
                  <a:rPr lang="en-US" altLang="zh-CN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，求角</a:t>
                </a:r>
                <a:r>
                  <a:rPr lang="en-US" altLang="zh-CN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l-GR" altLang="zh-CN" sz="2400" i="1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el-GR" sz="2400" i="1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的正弦和余弦．</a:t>
                </a:r>
              </a:p>
            </p:txBody>
          </p:sp>
        </mc:Choice>
        <mc:Fallback xmlns="">
          <p:sp>
            <p:nvSpPr>
              <p:cNvPr id="8194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1938655" y="1261745"/>
                <a:ext cx="7037705" cy="61912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6524502"/>
              </p:ext>
            </p:extLst>
          </p:nvPr>
        </p:nvGraphicFramePr>
        <p:xfrm>
          <a:off x="2057400" y="2225675"/>
          <a:ext cx="7818438" cy="276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5283200" imgH="1866900" progId="Word.Document.12">
                  <p:embed/>
                </p:oleObj>
              </mc:Choice>
              <mc:Fallback>
                <p:oleObj name="文档" r:id="rId5" imgW="5283200" imgH="1866900" progId="Word.Document.12">
                  <p:embed/>
                  <p:pic>
                    <p:nvPicPr>
                      <p:cNvPr id="0" name="对象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57400" y="2225675"/>
                        <a:ext cx="7818438" cy="2762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1C7881E3-A173-B002-3F5E-C05397E21CAB}"/>
                  </a:ext>
                </a:extLst>
              </p:cNvPr>
              <p:cNvSpPr txBox="1"/>
              <p:nvPr/>
            </p:nvSpPr>
            <p:spPr>
              <a:xfrm>
                <a:off x="837313" y="792932"/>
                <a:ext cx="10305607" cy="13691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四川眉山仁寿县部分中学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1C7881E3-A173-B002-3F5E-C05397E21C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313" y="792932"/>
                <a:ext cx="10305607" cy="1369157"/>
              </a:xfrm>
              <a:prstGeom prst="rect">
                <a:avLst/>
              </a:prstGeom>
              <a:blipFill>
                <a:blip r:embed="rId2"/>
                <a:stretch>
                  <a:fillRect l="-492" b="-18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B8E8DE42-B737-A70F-04CB-5912F624C9A1}"/>
                  </a:ext>
                </a:extLst>
              </p:cNvPr>
              <p:cNvSpPr txBox="1"/>
              <p:nvPr/>
            </p:nvSpPr>
            <p:spPr>
              <a:xfrm>
                <a:off x="837313" y="3300307"/>
                <a:ext cx="10082324" cy="12879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江西南昌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为锐角，若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tan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B8E8DE42-B737-A70F-04CB-5912F624C9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313" y="3300307"/>
                <a:ext cx="10082324" cy="1287917"/>
              </a:xfrm>
              <a:prstGeom prst="rect">
                <a:avLst/>
              </a:prstGeom>
              <a:blipFill>
                <a:blip r:embed="rId3"/>
                <a:stretch>
                  <a:fillRect l="-503" b="-19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377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25FD6F0-5DDC-F090-C9BC-82EA478E9F9E}"/>
                  </a:ext>
                </a:extLst>
              </p:cNvPr>
              <p:cNvSpPr txBox="1"/>
              <p:nvPr/>
            </p:nvSpPr>
            <p:spPr>
              <a:xfrm>
                <a:off x="686685" y="757933"/>
                <a:ext cx="10626355" cy="47421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None/>
                  <a:tabLst>
                    <a:tab pos="2250440" algn="l"/>
                  </a:tabLst>
                </a:pPr>
                <a:r>
                  <a:rPr lang="zh-CN" altLang="zh-CN" sz="2000" kern="1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基本关系式的变形公式</a:t>
                </a:r>
                <a:endParaRPr lang="zh-CN" altLang="zh-CN" sz="20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marL="342900" lvl="0" indent="-342900" algn="l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zh-CN" altLang="zh-CN" sz="20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平方关系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0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0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unc>
                      <m:func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0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0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zh-CN" altLang="zh-CN" sz="20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的变形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sin</m:t>
                                      </m:r>
                                    </m:e>
                                    <m:sup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=1−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cos</m:t>
                                      </m:r>
                                    </m:e>
                                    <m:sup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cos</m:t>
                                      </m:r>
                                    </m:e>
                                    <m:sup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=1−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sin</m:t>
                                      </m:r>
                                    </m:e>
                                    <m:sup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altLang="zh-CN" sz="2000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rad>
                                <m:radPr>
                                  <m:degHide m:val="on"/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1−</m:t>
                                  </m:r>
                                  <m:func>
                                    <m:func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uncPr>
                                    <m:fName>
                                      <m:sSup>
                                        <m:sSupPr>
                                          <m:ctrlPr>
                                            <a:rPr lang="zh-CN" altLang="zh-CN" sz="2000" i="1" kern="100">
                                              <a:effectLst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altLang="zh-CN" sz="2000" kern="100">
                                              <a:effectLst/>
                                              <a:latin typeface="Cambria Math" panose="02040503050406030204" pitchFamily="18" charset="0"/>
                                              <a:ea typeface="宋体" panose="02010600030101010101" pitchFamily="2" charset="-122"/>
                                              <a:cs typeface="Times New Roman" panose="02020603050405020304" pitchFamily="18" charset="0"/>
                                            </a:rPr>
                                            <m:t>cos</m:t>
                                          </m:r>
                                        </m:e>
                                        <m:sup>
                                          <m:r>
                                            <a:rPr lang="en-US" altLang="zh-CN" sz="2000" i="1" kern="100">
                                              <a:effectLst/>
                                              <a:latin typeface="Cambria Math" panose="02040503050406030204" pitchFamily="18" charset="0"/>
                                              <a:ea typeface="宋体" panose="02010600030101010101" pitchFamily="2" charset="-122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fName>
                                    <m:e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e>
                              </m:rad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altLang="zh-CN" sz="2000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rad>
                                <m:radPr>
                                  <m:degHide m:val="on"/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1−</m:t>
                                  </m:r>
                                  <m:func>
                                    <m:func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uncPr>
                                    <m:fName>
                                      <m:sSup>
                                        <m:sSupPr>
                                          <m:ctrlPr>
                                            <a:rPr lang="zh-CN" altLang="zh-CN" sz="2000" i="1" kern="100">
                                              <a:effectLst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altLang="zh-CN" sz="2000" kern="100">
                                              <a:effectLst/>
                                              <a:latin typeface="Cambria Math" panose="02040503050406030204" pitchFamily="18" charset="0"/>
                                              <a:ea typeface="宋体" panose="02010600030101010101" pitchFamily="2" charset="-122"/>
                                              <a:cs typeface="Times New Roman" panose="02020603050405020304" pitchFamily="18" charset="0"/>
                                            </a:rPr>
                                            <m:t>sin</m:t>
                                          </m:r>
                                        </m:e>
                                        <m:sup>
                                          <m:r>
                                            <a:rPr lang="en-US" altLang="zh-CN" sz="2000" i="1" kern="100">
                                              <a:effectLst/>
                                              <a:latin typeface="Cambria Math" panose="02040503050406030204" pitchFamily="18" charset="0"/>
                                              <a:ea typeface="宋体" panose="02010600030101010101" pitchFamily="2" charset="-122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fName>
                                    <m:e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e>
                              </m:rad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sSup>
                                <m:sSup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  <m:r>
                                <a:rPr lang="en-US" altLang="zh-CN" sz="2000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sz="20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marL="342900" lvl="0" indent="-342900" algn="l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zh-CN" altLang="zh-CN" sz="20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商数关系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0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US" altLang="zh-CN" sz="20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0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zh-CN" sz="20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den>
                    </m:f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0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tan</m:t>
                        </m:r>
                      </m:fName>
                      <m:e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zh-CN" altLang="zh-CN" sz="20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的变形</a:t>
                </a:r>
                <a:r>
                  <a:rPr lang="zh-CN" altLang="zh-CN" sz="2000" kern="1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zh-CN" altLang="zh-CN" sz="20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tan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func>
                                <m:func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CN" sz="2000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en-US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  <a:cs typeface="Times New Roman" panose="02020603050405020304" pitchFamily="18" charset="0"/>
                                    </a:rPr>
                                    <m:t>𝛼</m:t>
                                  </m:r>
                                </m:e>
                              </m:func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sz="2000" i="1" kern="10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func>
                                    <m:func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sin</m:t>
                                      </m:r>
                                    </m:fName>
                                    <m:e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num>
                                <m:den>
                                  <m:func>
                                    <m:funcPr>
                                      <m:ctrlPr>
                                        <a:rPr lang="zh-CN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en-US" altLang="zh-CN" sz="2000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tan</m:t>
                                      </m:r>
                                    </m:fName>
                                    <m:e>
                                      <m:r>
                                        <a:rPr lang="en-US" altLang="zh-CN" sz="2000" i="1" kern="100">
                                          <a:effectLst/>
                                          <a:latin typeface="Cambria Math" panose="02040503050406030204" pitchFamily="18" charset="0"/>
                                          <a:ea typeface="宋体" panose="02010600030101010101" pitchFamily="2" charset="-122"/>
                                          <a:cs typeface="Times New Roman" panose="020206030504050203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den>
                              </m:f>
                              <m:r>
                                <a:rPr lang="en-US" altLang="zh-CN" sz="2000" i="1" kern="100"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sz="20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25FD6F0-5DDC-F090-C9BC-82EA478E9F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685" y="757933"/>
                <a:ext cx="10626355" cy="4742196"/>
              </a:xfrm>
              <a:prstGeom prst="rect">
                <a:avLst/>
              </a:prstGeom>
              <a:blipFill>
                <a:blip r:embed="rId2"/>
                <a:stretch>
                  <a:fillRect l="-717" b="-6738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85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5AAB994-4D4F-FC89-7B67-DE5758C78F82}"/>
                  </a:ext>
                </a:extLst>
              </p:cNvPr>
              <p:cNvSpPr txBox="1"/>
              <p:nvPr/>
            </p:nvSpPr>
            <p:spPr>
              <a:xfrm>
                <a:off x="720355" y="1007952"/>
                <a:ext cx="10231179" cy="49650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None/>
                  <a:tabLst>
                    <a:tab pos="2250440" algn="l"/>
                  </a:tabLst>
                </a:pPr>
                <a:r>
                  <a:rPr lang="zh-CN" altLang="zh-CN" sz="2400" kern="1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常见同角三角函数的恒等式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1−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den>
                    </m:f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1+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𝛼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             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1+2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Times New Roman" panose="020206030504050203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i="1" kern="100"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Times New Roman" panose="020206030504050203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i="1" kern="100"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</m:den>
                    </m:f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1+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tan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1−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tan</m:t>
                            </m:r>
                          </m:fName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func>
                      </m:den>
                    </m:f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𝜃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𝜃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𝜃</m:t>
                        </m:r>
                      </m:e>
                    </m:func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𝜃</m:t>
                        </m:r>
                      </m:e>
                    </m:func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(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−1</m:t>
                    </m:r>
                    <m:sSup>
                      <m:sSup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=2−2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</m:func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zh-CN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（</m:t>
                    </m:r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7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=1−2</m:t>
                    </m:r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  <m:func>
                      <m:func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func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5AAB994-4D4F-FC89-7B67-DE5758C78F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355" y="1007952"/>
                <a:ext cx="10231179" cy="4965077"/>
              </a:xfrm>
              <a:prstGeom prst="rect">
                <a:avLst/>
              </a:prstGeom>
              <a:blipFill>
                <a:blip r:embed="rId2"/>
                <a:stretch>
                  <a:fillRect l="-991" b="-17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635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000760" y="685904"/>
                <a:ext cx="10190480" cy="409278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indent="0" algn="l" fontAlgn="auto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例</a:t>
                </a:r>
                <a:r>
                  <a:rPr lang="en-US" altLang="zh-CN" sz="2400" b="1" kern="100" dirty="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zh-CN" altLang="en-US" sz="2400" b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：</a:t>
                </a:r>
                <a:r>
                  <a:rPr lang="zh-CN" altLang="en-US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1</a:t>
                </a:r>
                <a:r>
                  <a:rPr lang="zh-CN" altLang="en-US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）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已知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+ </a:t>
                </a:r>
                <a:r>
                  <a:rPr lang="en-US" altLang="zh-CN" sz="2400" kern="100" dirty="0" err="1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cos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0 &lt;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&lt; π</a:t>
                </a:r>
                <a:r>
                  <a:rPr lang="zh-CN" altLang="en-US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，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求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α·</a:t>
                </a:r>
                <a:r>
                  <a:rPr lang="en-US" altLang="zh-CN" sz="2400" kern="100" dirty="0" err="1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cos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 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的值；</a:t>
                </a:r>
                <a:endParaRPr lang="zh-CN" altLang="zh-CN" sz="2400" kern="100" dirty="0">
                  <a:effectLst/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  <a:p>
                <a:pPr lvl="0" indent="0" algn="l" fontAlgn="auto">
                  <a:lnSpc>
                    <a:spcPct val="130000"/>
                  </a:lnSpc>
                  <a:spcAft>
                    <a:spcPts val="0"/>
                  </a:spcAft>
                </a:pPr>
                <a:r>
                  <a:rPr lang="zh-CN" altLang="en-US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（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zh-CN" altLang="en-US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）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已知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tan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，求值：</a:t>
                </a:r>
                <a:endParaRPr lang="en-US" altLang="zh-CN" sz="2400" kern="100" dirty="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  <a:sym typeface="+mn-ea"/>
                </a:endParaRPr>
              </a:p>
              <a:p>
                <a:pPr marL="457200" lvl="0" indent="-457200" algn="l" fontAlgn="auto">
                  <a:lnSpc>
                    <a:spcPct val="130000"/>
                  </a:lnSpc>
                  <a:spcAft>
                    <a:spcPts val="0"/>
                  </a:spcAft>
                  <a:buFont typeface="+mj-ea"/>
                  <a:buAutoNum type="circleNumDbPlain"/>
                </a:pP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；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  </a:t>
                </a:r>
              </a:p>
              <a:p>
                <a:pPr marL="457200" lvl="0" indent="-457200" algn="l" fontAlgn="auto">
                  <a:lnSpc>
                    <a:spcPct val="130000"/>
                  </a:lnSpc>
                  <a:spcAft>
                    <a:spcPts val="0"/>
                  </a:spcAft>
                  <a:buFont typeface="+mj-ea"/>
                  <a:buAutoNum type="circleNumDbPlain"/>
                </a:pPr>
                <a:endParaRPr lang="en-US" altLang="zh-CN" sz="2400" kern="100" dirty="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  <a:sym typeface="+mn-ea"/>
                </a:endParaRPr>
              </a:p>
              <a:p>
                <a:pPr marL="457200" lvl="0" indent="-457200">
                  <a:lnSpc>
                    <a:spcPct val="130000"/>
                  </a:lnSpc>
                  <a:buFont typeface="+mj-ea"/>
                  <a:buAutoNum type="circleNumDbPlain"/>
                </a:pPr>
                <a:r>
                  <a:rPr lang="zh-CN" altLang="en-US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r>
                          <a:rPr lang="en-US" altLang="zh-CN" sz="2400" kern="1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  <m:func>
                          <m:funcPr>
                            <m:ctrlPr>
                              <a:rPr lang="zh-CN" altLang="zh-CN" sz="2400" i="1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</a:p>
              <a:p>
                <a:pPr marL="457200" lvl="0" indent="-457200">
                  <a:lnSpc>
                    <a:spcPct val="130000"/>
                  </a:lnSpc>
                  <a:buFont typeface="+mj-ea"/>
                  <a:buAutoNum type="circleNumDbPlain"/>
                </a:pPr>
                <a:endParaRPr lang="en-US" altLang="zh-CN" sz="2400" kern="100" dirty="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  <a:sym typeface="+mn-ea"/>
                </a:endParaRPr>
              </a:p>
              <a:p>
                <a:pPr marL="457200" lvl="0" indent="-457200" algn="l" fontAlgn="auto">
                  <a:lnSpc>
                    <a:spcPct val="130000"/>
                  </a:lnSpc>
                  <a:spcAft>
                    <a:spcPts val="0"/>
                  </a:spcAft>
                  <a:buFont typeface="+mj-ea"/>
                  <a:buAutoNum type="circleNumDbPlain"/>
                </a:pPr>
                <a:r>
                  <a:rPr lang="zh-CN" altLang="en-US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2sin</a:t>
                </a:r>
                <a:r>
                  <a:rPr lang="en-US" altLang="zh-CN" sz="2400" kern="100" baseline="300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-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cos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+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cos</a:t>
                </a:r>
                <a:r>
                  <a:rPr lang="en-US" altLang="zh-CN" sz="2400" kern="100" baseline="300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.</a:t>
                </a: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760" y="685904"/>
                <a:ext cx="10190480" cy="4092787"/>
              </a:xfrm>
              <a:prstGeom prst="rect">
                <a:avLst/>
              </a:prstGeom>
              <a:blipFill>
                <a:blip r:embed="rId2"/>
                <a:stretch>
                  <a:fillRect l="-871" b="-24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8">
                <a:extLst>
                  <a:ext uri="{FF2B5EF4-FFF2-40B4-BE49-F238E27FC236}">
                    <a16:creationId xmlns:a16="http://schemas.microsoft.com/office/drawing/2014/main" id="{E5CED504-E117-4369-9D0D-33B347214263}"/>
                  </a:ext>
                </a:extLst>
              </p:cNvPr>
              <p:cNvSpPr txBox="1"/>
              <p:nvPr/>
            </p:nvSpPr>
            <p:spPr>
              <a:xfrm>
                <a:off x="798741" y="941291"/>
                <a:ext cx="10998008" cy="424739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indent="0" algn="l" fontAlgn="auto">
                  <a:lnSpc>
                    <a:spcPct val="160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解：</a:t>
                </a:r>
                <a:r>
                  <a:rPr lang="zh-CN" altLang="en-US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（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1</a:t>
                </a:r>
                <a:r>
                  <a:rPr lang="zh-CN" altLang="en-US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）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sin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 </a:t>
                </a:r>
                <a:r>
                  <a:rPr lang="en-US" altLang="zh-CN" sz="2400" kern="100" dirty="0" err="1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得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(sin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 </a:t>
                </a:r>
                <a:r>
                  <a:rPr lang="en-US" altLang="zh-CN" sz="2400" kern="100" dirty="0" err="1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)</a:t>
                </a:r>
                <a:r>
                  <a:rPr lang="en-US" altLang="zh-CN" sz="2400" kern="100" baseline="300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2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，</a:t>
                </a:r>
                <a:endParaRPr lang="zh-CN" altLang="zh-CN" sz="2400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  <a:p>
                <a:pPr indent="0" algn="l" fontAlgn="auto">
                  <a:lnSpc>
                    <a:spcPct val="160000"/>
                  </a:lnSpc>
                  <a:spcAft>
                    <a:spcPts val="0"/>
                  </a:spcAft>
                </a:pP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          sin</a:t>
                </a:r>
                <a:r>
                  <a:rPr lang="en-US" altLang="zh-CN" sz="2400" kern="100" baseline="300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2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2sin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α·</a:t>
                </a:r>
                <a:r>
                  <a:rPr lang="en-US" altLang="zh-CN" sz="2400" kern="100" dirty="0" err="1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baseline="300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2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，则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sin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α·</a:t>
                </a:r>
                <a:r>
                  <a:rPr lang="en-US" altLang="zh-CN" sz="2400" kern="100" dirty="0" err="1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.</a:t>
                </a:r>
              </a:p>
              <a:p>
                <a:pPr lvl="0" indent="0" algn="l" fontAlgn="auto">
                  <a:lnSpc>
                    <a:spcPct val="160000"/>
                  </a:lnSpc>
                  <a:spcAft>
                    <a:spcPts val="0"/>
                  </a:spcAft>
                </a:pP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        </a:t>
                </a:r>
                <a:r>
                  <a:rPr lang="zh-CN" altLang="en-US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（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zh-CN" altLang="en-US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）</a:t>
                </a:r>
                <a:r>
                  <a:rPr lang="zh-CN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因为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tan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2</a:t>
                </a:r>
                <a:r>
                  <a:rPr lang="zh-CN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，所以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</a:p>
              <a:p>
                <a:pPr lvl="0" indent="0" algn="l" fontAlgn="auto">
                  <a:lnSpc>
                    <a:spcPct val="160000"/>
                  </a:lnSpc>
                  <a:spcAft>
                    <a:spcPts val="0"/>
                  </a:spcAft>
                </a:pP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          ①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 + 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；</a:t>
                </a:r>
                <a:endParaRPr lang="en-US" altLang="zh-CN" sz="2400" kern="1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  <a:sym typeface="+mn-ea"/>
                </a:endParaRPr>
              </a:p>
              <a:p>
                <a:pPr lvl="0" indent="0" algn="l" fontAlgn="auto">
                  <a:lnSpc>
                    <a:spcPct val="160000"/>
                  </a:lnSpc>
                  <a:spcAft>
                    <a:spcPts val="0"/>
                  </a:spcAft>
                </a:pPr>
                <a:r>
                  <a:rPr lang="zh-CN" altLang="en-US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          </a:t>
                </a:r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②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2×4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2×4 + 3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.</a:t>
                </a:r>
                <a:endParaRPr lang="en-US" altLang="zh-CN" sz="2400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</p:txBody>
          </p:sp>
        </mc:Choice>
        <mc:Fallback>
          <p:sp>
            <p:nvSpPr>
              <p:cNvPr id="2" name="TextBox 18">
                <a:extLst>
                  <a:ext uri="{FF2B5EF4-FFF2-40B4-BE49-F238E27FC236}">
                    <a16:creationId xmlns:a16="http://schemas.microsoft.com/office/drawing/2014/main" id="{E5CED504-E117-4369-9D0D-33B3472142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741" y="941291"/>
                <a:ext cx="10998008" cy="4247397"/>
              </a:xfrm>
              <a:prstGeom prst="rect">
                <a:avLst/>
              </a:prstGeom>
              <a:blipFill>
                <a:blip r:embed="rId2"/>
                <a:stretch>
                  <a:fillRect l="-8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019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矩形 14"/>
              <p:cNvSpPr/>
              <p:nvPr/>
            </p:nvSpPr>
            <p:spPr>
              <a:xfrm>
                <a:off x="1918970" y="2276475"/>
                <a:ext cx="8785225" cy="24587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0" algn="l" fontAlgn="auto">
                  <a:lnSpc>
                    <a:spcPct val="100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解</a:t>
                </a:r>
                <a:r>
                  <a:rPr lang="zh-CN" altLang="en-US" sz="2400" b="1" kern="100" dirty="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：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∵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sin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·tan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&lt; 0</a:t>
                </a: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，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∴ </a:t>
                </a:r>
                <a:r>
                  <a:rPr lang="en-US" altLang="zh-CN" sz="2400" kern="100" dirty="0" err="1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cos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</a:t>
                </a:r>
                <a:r>
                  <a:rPr lang="en-US" altLang="zh-CN" sz="2400" i="1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α 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&lt; 0.</a:t>
                </a:r>
                <a:endParaRPr lang="zh-CN" altLang="zh-CN" sz="2400" kern="100" dirty="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  <a:p>
                <a:pPr indent="0" algn="l" fontAlgn="auto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原式</a:t>
                </a: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−</m:t>
                                </m:r>
                                <m:func>
                                  <m:func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α</m:t>
                                    </m:r>
                                  </m:e>
                                </m:func>
                              </m:e>
                            </m:d>
                            <m:d>
                              <m:d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1 + </m:t>
                                </m:r>
                                <m:func>
                                  <m:func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α</m:t>
                                    </m:r>
                                  </m:e>
                                </m:func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1 + </m:t>
                                    </m:r>
                                    <m:func>
                                      <m:funcPr>
                                        <m:ctrlPr>
                                          <a:rPr lang="zh-CN" altLang="zh-CN" sz="2400" i="1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  <m:t>sin</m:t>
                                        </m:r>
                                      </m:fName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  <m:t>α</m:t>
                                        </m:r>
                                      </m:e>
                                    </m:func>
                                  </m:e>
                                </m:d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r>
                  <a:rPr lang="zh-CN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1 + </m:t>
                                </m:r>
                                <m:func>
                                  <m:func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α</m:t>
                                    </m:r>
                                  </m:e>
                                </m:func>
                              </m:e>
                            </m:d>
                            <m:d>
                              <m:d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−</m:t>
                                </m:r>
                                <m:func>
                                  <m:func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  <m:t>α</m:t>
                                    </m:r>
                                  </m:e>
                                </m:func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zh-CN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楷体" panose="02010609060101010101" charset="-122"/>
                                        <a:cs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CN" sz="2400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altLang="zh-CN" sz="24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−</m:t>
                                    </m:r>
                                    <m:func>
                                      <m:funcPr>
                                        <m:ctrlPr>
                                          <a:rPr lang="zh-CN" altLang="zh-CN" sz="2400" i="1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  <m:t>sin</m:t>
                                        </m:r>
                                      </m:fName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kern="100"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楷体" panose="02010609060101010101" charset="-122"/>
                                            <a:cs typeface="Cambria Math" panose="02040503050406030204" pitchFamily="18" charset="0"/>
                                          </a:rPr>
                                          <m:t>α</m:t>
                                        </m:r>
                                      </m:e>
                                    </m:func>
                                  </m:e>
                                </m:d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dPr>
                          <m:e>
                            <m:func>
                              <m:func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 + 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e>
                        </m:d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dPr>
                          <m:e>
                            <m:func>
                              <m:func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e>
                        </m:d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</a:t>
                </a:r>
              </a:p>
              <a:p>
                <a:pPr indent="0" algn="l" fontAlgn="auto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 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 + 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 = </a:t>
                </a:r>
                <a14:m>
                  <m:oMath xmlns:m="http://schemas.openxmlformats.org/officeDocument/2006/math">
                    <m:r>
                      <a:rPr lang="en-US" altLang="zh-CN" sz="2400" kern="100" dirty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楷体" panose="02010609060101010101" charset="-122"/>
                        <a:cs typeface="Times New Roman" panose="02020603050405020304"/>
                      </a:rPr>
                      <m:t>−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cosα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</a:rPr>
                  <a:t>.</a:t>
                </a:r>
              </a:p>
            </p:txBody>
          </p:sp>
        </mc:Choice>
        <mc:Fallback xmlns=""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970" y="2276475"/>
                <a:ext cx="8785225" cy="24587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918970" y="1195070"/>
                <a:ext cx="7831455" cy="83947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indent="0" algn="l" fontAlgn="auto"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例</a:t>
                </a:r>
                <a:r>
                  <a:rPr lang="en-US" altLang="zh-CN" sz="2400" b="1" kern="100" dirty="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3</a:t>
                </a:r>
                <a:r>
                  <a:rPr lang="zh-CN" altLang="en-US" sz="2400" kern="100" dirty="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：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若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·tan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&lt; 0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，化简：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num>
                          <m:den>
                            <m: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 + 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den>
                        </m:f>
                      </m:e>
                    </m:rad>
                    <m: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楷体" panose="02010609060101010101" charset="-122"/>
                        <a:cs typeface="Cambria Math" panose="02040503050406030204" pitchFamily="18" charset="0"/>
                      </a:rPr>
                      <m:t> + </m:t>
                    </m:r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 + 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num>
                          <m:den>
                            <m: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func>
                              <m:funcPr>
                                <m:ctrlPr>
                                  <a:rPr lang="zh-CN" altLang="zh-CN" sz="2400" i="1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effectLst/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α</m:t>
                                </m:r>
                              </m:e>
                            </m:func>
                          </m:den>
                        </m:f>
                      </m:e>
                    </m:rad>
                  </m:oMath>
                </a14:m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.</a:t>
                </a: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970" y="1195070"/>
                <a:ext cx="7831455" cy="83947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270635" y="1268095"/>
          <a:ext cx="4185699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3848100" imgH="495300" progId="Word.Document.12">
                  <p:embed/>
                </p:oleObj>
              </mc:Choice>
              <mc:Fallback>
                <p:oleObj name="文档" r:id="rId2" imgW="3848100" imgH="495300" progId="Word.Document.12">
                  <p:embed/>
                  <p:pic>
                    <p:nvPicPr>
                      <p:cNvPr id="0" name="对象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0635" y="1268095"/>
                        <a:ext cx="4185699" cy="54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270635" y="2284095"/>
          <a:ext cx="8684069" cy="18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6200775" imgH="1247775" progId="Word.Document.12">
                  <p:embed/>
                </p:oleObj>
              </mc:Choice>
              <mc:Fallback>
                <p:oleObj name="文档" r:id="rId4" imgW="6200775" imgH="1247775" progId="Word.Document.12">
                  <p:embed/>
                  <p:pic>
                    <p:nvPicPr>
                      <p:cNvPr id="0" name="对象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70635" y="2284095"/>
                        <a:ext cx="8684069" cy="18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1270635" y="4293870"/>
          <a:ext cx="989076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6200775" imgH="485775" progId="Word.Document.12">
                  <p:embed/>
                </p:oleObj>
              </mc:Choice>
              <mc:Fallback>
                <p:oleObj name="文档" r:id="rId6" imgW="6200775" imgH="485775" progId="Word.Document.12">
                  <p:embed/>
                  <p:pic>
                    <p:nvPicPr>
                      <p:cNvPr id="0" name="对象 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70635" y="4293870"/>
                        <a:ext cx="989076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313017D-16C4-80AA-3BE7-4FBA0E95A75E}"/>
                  </a:ext>
                </a:extLst>
              </p:cNvPr>
              <p:cNvSpPr txBox="1"/>
              <p:nvPr/>
            </p:nvSpPr>
            <p:spPr>
              <a:xfrm>
                <a:off x="528970" y="1057095"/>
                <a:ext cx="9529430" cy="12236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(21-22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河南驻马店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0&lt;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&lt;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e>
                    </m:d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tan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313017D-16C4-80AA-3BE7-4FBA0E95A7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70" y="1057095"/>
                <a:ext cx="9529430" cy="1223605"/>
              </a:xfrm>
              <a:prstGeom prst="rect">
                <a:avLst/>
              </a:prstGeom>
              <a:blipFill>
                <a:blip r:embed="rId2"/>
                <a:stretch>
                  <a:fillRect l="-533" b="-20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889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4114888C-C919-897A-3631-98988CDE4D11}"/>
                  </a:ext>
                </a:extLst>
              </p:cNvPr>
              <p:cNvSpPr txBox="1"/>
              <p:nvPr/>
            </p:nvSpPr>
            <p:spPr>
              <a:xfrm>
                <a:off x="614031" y="824653"/>
                <a:ext cx="9210453" cy="17746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高一上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福建福州长乐第一中学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月考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是三角形的内角，且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en-US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en-US" kern="100" dirty="0"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tan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的值是（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4114888C-C919-897A-3631-98988CDE4D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31" y="824653"/>
                <a:ext cx="9210453" cy="1774653"/>
              </a:xfrm>
              <a:prstGeom prst="rect">
                <a:avLst/>
              </a:prstGeom>
              <a:blipFill>
                <a:blip r:embed="rId2"/>
                <a:stretch>
                  <a:fillRect l="-551" r="-413" b="-14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761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8F7F4EC4-5E33-3576-FF0A-17F6C21CE91B}"/>
                  </a:ext>
                </a:extLst>
              </p:cNvPr>
              <p:cNvSpPr txBox="1"/>
              <p:nvPr/>
            </p:nvSpPr>
            <p:spPr>
              <a:xfrm>
                <a:off x="539603" y="921814"/>
                <a:ext cx="7966444" cy="15268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．求证：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(1)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；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+2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+1</m:t>
                        </m:r>
                      </m:num>
                      <m:den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3+2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8F7F4EC4-5E33-3576-FF0A-17F6C21CE9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03" y="921814"/>
                <a:ext cx="7966444" cy="1526893"/>
              </a:xfrm>
              <a:prstGeom prst="rect">
                <a:avLst/>
              </a:prstGeom>
              <a:blipFill>
                <a:blip r:embed="rId2"/>
                <a:stretch>
                  <a:fillRect l="-637" b="-24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0494325-4DAB-439A-A6ED-BEF3BF922AF5}"/>
                  </a:ext>
                </a:extLst>
              </p:cNvPr>
              <p:cNvSpPr txBox="1"/>
              <p:nvPr/>
            </p:nvSpPr>
            <p:spPr>
              <a:xfrm>
                <a:off x="539603" y="2689720"/>
                <a:ext cx="7626202" cy="34391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【详解】（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）因为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𝜃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+1</m:t>
                        </m:r>
                      </m:e>
                    </m:d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zh-CN" altLang="zh-CN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altLang="zh-CN" sz="1800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cos</m:t>
                          </m:r>
                        </m:e>
                        <m:sup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𝜃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−1+</m:t>
                      </m:r>
                      <m:d>
                        <m:dPr>
                          <m:ctrlPr>
                            <a:rPr lang="zh-CN" altLang="zh-CN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zh-CN" altLang="zh-CN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altLang="zh-CN" sz="1800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en-US" altLang="zh-CN" sz="1800" i="1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𝜃</m:t>
                          </m:r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zh-CN" altLang="zh-CN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altLang="zh-CN" sz="1800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cos</m:t>
                              </m:r>
                            </m:e>
                            <m:sup>
                              <m:r>
                                <a:rPr lang="en-US" altLang="zh-CN" sz="1800" i="1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  <m:d>
                        <m:dPr>
                          <m:ctrlPr>
                            <a:rPr lang="zh-CN" altLang="zh-CN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zh-CN" altLang="zh-CN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altLang="zh-CN" sz="1800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en-US" altLang="zh-CN" sz="1800" i="1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𝜃</m:t>
                          </m:r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zh-CN" altLang="zh-CN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altLang="zh-CN" sz="1800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cos</m:t>
                              </m:r>
                            </m:e>
                            <m:sup>
                              <m:r>
                                <a:rPr lang="en-US" altLang="zh-CN" sz="1800" i="1" kern="10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</m:oMath>
                  </m:oMathPara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−1+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−1=0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𝜃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）因为左边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+2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+3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右边，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所以原等式成立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0494325-4DAB-439A-A6ED-BEF3BF922A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03" y="2689720"/>
                <a:ext cx="7626202" cy="3439147"/>
              </a:xfrm>
              <a:prstGeom prst="rect">
                <a:avLst/>
              </a:prstGeom>
              <a:blipFill>
                <a:blip r:embed="rId3"/>
                <a:stretch>
                  <a:fillRect l="-664" b="-22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60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42B9C47C-C0E0-5F7F-782E-4826247445A0}"/>
                  </a:ext>
                </a:extLst>
              </p:cNvPr>
              <p:cNvSpPr txBox="1"/>
              <p:nvPr/>
            </p:nvSpPr>
            <p:spPr>
              <a:xfrm>
                <a:off x="528969" y="986337"/>
                <a:ext cx="6097772" cy="148290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(21-22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高一上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甘肃兰州东方中学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求证：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1−2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tan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1+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tan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；</a:t>
                </a: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=1−2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42B9C47C-C0E0-5F7F-782E-4826247445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9" y="986337"/>
                <a:ext cx="6097772" cy="1482906"/>
              </a:xfrm>
              <a:prstGeom prst="rect">
                <a:avLst/>
              </a:prstGeom>
              <a:blipFill>
                <a:blip r:embed="rId2"/>
                <a:stretch>
                  <a:fillRect l="-832" b="-59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340710EC-2467-0820-C159-DFBA59A2D9FB}"/>
                  </a:ext>
                </a:extLst>
              </p:cNvPr>
              <p:cNvSpPr txBox="1"/>
              <p:nvPr/>
            </p:nvSpPr>
            <p:spPr>
              <a:xfrm>
                <a:off x="677826" y="2604399"/>
                <a:ext cx="8625662" cy="17554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【详解】（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）证明：左边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−2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tan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tan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右边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）证明：左边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=1−2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右边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340710EC-2467-0820-C159-DFBA59A2D9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26" y="2604399"/>
                <a:ext cx="8625662" cy="1755481"/>
              </a:xfrm>
              <a:prstGeom prst="rect">
                <a:avLst/>
              </a:prstGeom>
              <a:blipFill>
                <a:blip r:embed="rId3"/>
                <a:stretch>
                  <a:fillRect l="-588" b="-42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689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58570" y="1339850"/>
            <a:ext cx="9674860" cy="4071482"/>
          </a:xfrm>
          <a:prstGeom prst="roundRect">
            <a:avLst>
              <a:gd name="adj" fmla="val 6863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 anchor="t">
            <a:spAutoFit/>
          </a:bodyPr>
          <a:lstStyle/>
          <a:p>
            <a:pPr algn="ctr">
              <a:lnSpc>
                <a:spcPct val="20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b="1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恒等式证明</a:t>
            </a:r>
          </a:p>
          <a:p>
            <a:pPr>
              <a:lnSpc>
                <a:spcPct val="20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 i="1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r>
              <a:rPr lang="zh-CN" altLang="zh-CN" sz="240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常用思路</a:t>
            </a:r>
            <a:r>
              <a:rPr lang="zh-CN" altLang="en-US" sz="240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①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从一边证到另一边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化繁为简</a:t>
            </a:r>
            <a:r>
              <a:rPr 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②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左右开弓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即证明左边、右边都等于同一个式子或数</a:t>
            </a:r>
            <a:r>
              <a:rPr 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③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比较法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(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作差法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作比法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</a:t>
            </a:r>
            <a:endParaRPr lang="zh-CN" altLang="zh-CN" sz="2400">
              <a:solidFill>
                <a:srgbClr val="00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i="1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r>
              <a:rPr lang="zh-CN" altLang="zh-CN" sz="2400">
                <a:solidFill>
                  <a:srgbClr val="0007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常用技巧：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①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巧用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“1”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的代换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；②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化切为弦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；③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多项式运算技巧的应用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(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分解因式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112520" y="1269365"/>
          <a:ext cx="7766050" cy="1636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4533900" imgH="1009650" progId="Word.Document.12">
                  <p:embed/>
                </p:oleObj>
              </mc:Choice>
              <mc:Fallback>
                <p:oleObj name="文档" r:id="rId2" imgW="4533900" imgH="10096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12520" y="1269365"/>
                        <a:ext cx="7766050" cy="16363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>
                <a:spLocks noChangeAspect="1"/>
              </p:cNvSpPr>
              <p:nvPr/>
            </p:nvSpPr>
            <p:spPr>
              <a:xfrm>
                <a:off x="1005205" y="3520440"/>
                <a:ext cx="10187305" cy="162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.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若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是三角形的一个内角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且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 </a:t>
                </a:r>
                <a:r>
                  <a:rPr lang="en-US" altLang="zh-CN" sz="2400" i="1">
                    <a:solidFill>
                      <a:srgbClr val="00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 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则这个三角形是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(</a:t>
                </a:r>
                <a:r>
                  <a:rPr lang="zh-CN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　　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</a:t>
                </a:r>
                <a:r>
                  <a:rPr lang="zh-CN" altLang="zh-CN" sz="2400" i="1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　　　　　　　　　　　　</a:t>
                </a:r>
                <a:endParaRPr lang="zh-CN" altLang="zh-CN" sz="2400">
                  <a:solidFill>
                    <a:srgbClr val="00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>
                  <a:lnSpc>
                    <a:spcPct val="200000"/>
                  </a:lnSpc>
                  <a:spcAft>
                    <a:spcPts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A.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等边三角形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        B.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直角三角形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C.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锐角三角形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D.</a:t>
                </a:r>
                <a:r>
                  <a:rPr lang="zh-CN" altLang="zh-CN" sz="2400">
                    <a:solidFill>
                      <a:srgbClr val="00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钝角三角形</a:t>
                </a:r>
                <a:endParaRPr lang="zh-CN" altLang="zh-CN" sz="2400">
                  <a:solidFill>
                    <a:srgbClr val="00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205" y="3520440"/>
                <a:ext cx="10187305" cy="16217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4704080" y="1497330"/>
            <a:ext cx="45021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057130" y="3817620"/>
            <a:ext cx="45021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5" grpId="0"/>
      <p:bldP spid="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1411605" y="1365250"/>
                <a:ext cx="9725025" cy="357632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indent="0" algn="just" fontAlgn="auto">
                  <a:lnSpc>
                    <a:spcPct val="150000"/>
                  </a:lnSpc>
                </a:pP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3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.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(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多选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) 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如果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 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是第二象限的角，下列各式中成立的是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(</a:t>
                </a:r>
                <a:r>
                  <a:rPr lang="zh-CN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　　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)</a:t>
                </a:r>
                <a:endParaRPr lang="zh-CN" altLang="zh-CN" sz="2400" kern="100" dirty="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  <a:p>
                <a:pPr lvl="0" indent="0" algn="just" fontAlgn="auto">
                  <a:lnSpc>
                    <a:spcPct val="150000"/>
                  </a:lnSpc>
                </a:pP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A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.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tan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			B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. </a:t>
                </a:r>
                <a:r>
                  <a:rPr lang="en-US" altLang="zh-CN" sz="2400" kern="100" dirty="0" err="1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cos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e>
                    </m:rad>
                  </m:oMath>
                </a14:m>
                <a:endParaRPr lang="zh-CN" altLang="zh-CN" sz="2400" kern="100" dirty="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Courier New" panose="02070309020205020404"/>
                </a:endParaRPr>
              </a:p>
              <a:p>
                <a:pPr lvl="0" indent="0" algn="just" fontAlgn="auto">
                  <a:lnSpc>
                    <a:spcPct val="150000"/>
                  </a:lnSpc>
                </a:pP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C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.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zh-CN" sz="2400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楷体" panose="02010609060101010101" charset="-122"/>
                                    <a:cs typeface="Cambria Math" panose="02040503050406030204" pitchFamily="18" charset="0"/>
                                  </a:rPr>
                                  <m:t>cos</m:t>
                                </m:r>
                              </m:e>
                              <m:sup>
                                <m:r>
                                  <a:rPr lang="en-US" altLang="zh-CN" sz="2400" kern="10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e>
                    </m:rad>
                  </m:oMath>
                </a14:m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			D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. 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tan </a:t>
                </a:r>
                <a:r>
                  <a:rPr lang="en-US" altLang="zh-CN" sz="2400" i="1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zh-CN" altLang="zh-CN" sz="2400" i="1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endParaRPr lang="en-US" altLang="zh-CN" sz="2400" kern="10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</a:endParaRPr>
              </a:p>
              <a:p>
                <a:pPr lvl="0" indent="0" algn="just" fontAlgn="auto">
                  <a:lnSpc>
                    <a:spcPct val="150000"/>
                  </a:lnSpc>
                </a:pPr>
                <a:endParaRPr lang="en-US" altLang="zh-CN" sz="2400" kern="10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</a:endParaRPr>
              </a:p>
              <a:p>
                <a:pPr lvl="0" indent="0" algn="just" fontAlgn="auto">
                  <a:lnSpc>
                    <a:spcPct val="150000"/>
                  </a:lnSpc>
                </a:pPr>
                <a:r>
                  <a:rPr lang="en-US" altLang="zh-CN" sz="2400" kern="100">
                    <a:solidFill>
                      <a:prstClr val="black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</a:rPr>
                  <a:t>4.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若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sin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+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3cos </a:t>
                </a:r>
                <a:r>
                  <a:rPr lang="en-US" altLang="zh-CN" sz="2400" i="1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= 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0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，则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 + </m:t>
                        </m:r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num>
                      <m:den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  <m:func>
                          <m:func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m:rPr>
                                <m:sty m:val="p"/>
                              </m:rPr>
                              <a:rPr lang="en-US" altLang="zh-CN" sz="2400" kern="100">
                                <a:effectLst/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α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 </a:t>
                </a:r>
                <a:r>
                  <a:rPr lang="zh-CN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的值为</a:t>
                </a:r>
                <a:r>
                  <a:rPr lang="en-US" altLang="zh-CN" sz="2400" kern="100" dirty="0">
                    <a:effectLst/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____________.</a:t>
                </a:r>
                <a:endParaRPr lang="en-US" altLang="zh-CN" sz="2400" kern="100">
                  <a:solidFill>
                    <a:prstClr val="black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5" y="1365250"/>
                <a:ext cx="9725025" cy="35763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8850630" y="1469390"/>
            <a:ext cx="68770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BC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7823110" y="3932615"/>
                <a:ext cx="763905" cy="7848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楷体" panose="02010609060101010101" charset="-122"/>
                          <a:cs typeface="Times New Roman" panose="02020603050405020304"/>
                        </a:rPr>
                        <m:t>−</m:t>
                      </m:r>
                      <m:f>
                        <m:fPr>
                          <m:ctrlPr>
                            <a:rPr lang="zh-CN" altLang="zh-CN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楷体" panose="02010609060101010101" charset="-122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MS Mincho" charset="0"/>
                              <a:cs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MS Mincho" charset="0"/>
                              <a:cs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zh-CN" altLang="en-US" sz="2400" dirty="0">
                  <a:latin typeface="Times New Roman" panose="02020603050405020304" charset="0"/>
                  <a:ea typeface="楷体" panose="02010609060101010101" charset="-122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3110" y="3932615"/>
                <a:ext cx="763905" cy="784860"/>
              </a:xfrm>
              <a:prstGeom prst="rect">
                <a:avLst/>
              </a:prstGeom>
              <a:blipFill rotWithShape="1">
                <a:blip r:embed="rId3"/>
                <a:stretch>
                  <a:fillRect l="-71" t="-8" r="71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2279015" y="981075"/>
            <a:ext cx="770953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zh-CN" altLang="en-US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根据今天所学，回答下列问题：</a:t>
            </a:r>
          </a:p>
          <a:p>
            <a:pPr fontAlgn="auto">
              <a:lnSpc>
                <a:spcPct val="200000"/>
              </a:lnSpc>
            </a:pP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</a:t>
            </a: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）说一说同角三角函数的基本关系</a:t>
            </a:r>
            <a:r>
              <a:rPr lang="en-US" altLang="zh-CN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?</a:t>
            </a:r>
            <a:endParaRPr lang="zh-CN" altLang="en-US" sz="2400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fontAlgn="auto">
              <a:lnSpc>
                <a:spcPct val="200000"/>
              </a:lnSpc>
            </a:pP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</a:t>
            </a: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）上述同角三角函数的基本关系有哪些基本变形？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825115" y="3660140"/>
            <a:ext cx="6381115" cy="2329815"/>
            <a:chOff x="4449" y="5651"/>
            <a:chExt cx="10049" cy="3669"/>
          </a:xfrm>
        </p:grpSpPr>
        <p:sp>
          <p:nvSpPr>
            <p:cNvPr id="8" name="圆角矩形 7"/>
            <p:cNvSpPr/>
            <p:nvPr/>
          </p:nvSpPr>
          <p:spPr>
            <a:xfrm>
              <a:off x="4449" y="5692"/>
              <a:ext cx="9752" cy="3628"/>
            </a:xfrm>
            <a:prstGeom prst="roundRect">
              <a:avLst>
                <a:gd name="adj" fmla="val 7221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822" y="5651"/>
              <a:ext cx="9676" cy="3379"/>
              <a:chOff x="2342" y="5651"/>
              <a:chExt cx="9676" cy="3379"/>
            </a:xfrm>
          </p:grpSpPr>
          <p:sp>
            <p:nvSpPr>
              <p:cNvPr id="5" name="文本框 4"/>
              <p:cNvSpPr txBox="1"/>
              <p:nvPr/>
            </p:nvSpPr>
            <p:spPr>
              <a:xfrm>
                <a:off x="2342" y="5651"/>
                <a:ext cx="9677" cy="20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fontAlgn="auto">
                  <a:lnSpc>
                    <a:spcPct val="160000"/>
                  </a:lnSpc>
                </a:pPr>
                <a:r>
                  <a:rPr lang="zh-CN" altLang="en-US" sz="240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平方关系：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sin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+ cos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1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；</a:t>
                </a:r>
              </a:p>
              <a:p>
                <a:pPr indent="0" fontAlgn="auto">
                  <a:lnSpc>
                    <a:spcPct val="160000"/>
                  </a:lnSpc>
                </a:pPr>
                <a:r>
                  <a:rPr lang="zh-CN" altLang="en-US" sz="2400">
                    <a:solidFill>
                      <a:srgbClr val="0007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变形：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sin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1 - cos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cos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= 1- sin</a:t>
                </a:r>
                <a:r>
                  <a:rPr lang="en-US" altLang="zh-CN" sz="2400" baseline="300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2 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；</a:t>
                </a: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2342" y="7896"/>
                <a:ext cx="5538" cy="1134"/>
                <a:chOff x="2970" y="8234"/>
                <a:chExt cx="5538" cy="1134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2970" y="8412"/>
                  <a:ext cx="5538" cy="7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indent="0" fontAlgn="auto">
                    <a:lnSpc>
                      <a:spcPct val="100000"/>
                    </a:lnSpc>
                  </a:pPr>
                  <a:r>
                    <a:rPr lang="zh-CN" altLang="en-US" sz="2400">
                      <a:solidFill>
                        <a:srgbClr val="0007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商数关系：</a:t>
                  </a:r>
                </a:p>
              </p:txBody>
            </p:sp>
            <p:graphicFrame>
              <p:nvGraphicFramePr>
                <p:cNvPr id="7" name="对象 6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5455" y="8234"/>
                <a:ext cx="2590" cy="113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2" imgW="901700" imgH="393700" progId="Equation.KSEE3">
                        <p:embed/>
                      </p:oleObj>
                    </mc:Choice>
                    <mc:Fallback>
                      <p:oleObj r:id="rId2" imgW="9017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5455" y="8234"/>
                              <a:ext cx="2590" cy="1134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WM5ZGUyNWQ0OTAzMDEwZGIyM2NmYmUzNGExYjc3MT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3299"/>
  <p:tag name="KSO_WM_TEMPLATE_THUMBS_INDEX" val="1、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-0.05"/>
  <p:tag name="KSO_WM_UNIT_FILL_TYPE" val="1"/>
  <p:tag name="KSO_WM_UNIT_HIGHLIGHT" val="0"/>
  <p:tag name="KSO_WM_UNIT_ID" val="_13*i*5"/>
  <p:tag name="KSO_WM_UNIT_INDEX" val="5"/>
  <p:tag name="KSO_WM_UNIT_LAYERLEVEL" val="1"/>
  <p:tag name="KSO_WM_UNIT_TEXT_FILL_FORE_SCHEMECOLOR_INDEX" val="13"/>
  <p:tag name="KSO_WM_UNIT_TEXT_FILL_FORE_SCHEMECOLOR_INDEX_BRIGHTNESS" val="0.15"/>
  <p:tag name="KSO_WM_UNIT_TEXT_FILL_TYPE" val="1"/>
  <p:tag name="KSO_WM_UNIT_TYPE" val="i"/>
</p:tagLst>
</file>

<file path=ppt/tags/tag3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-0.05"/>
  <p:tag name="KSO_WM_UNIT_FILL_TYPE" val="1"/>
  <p:tag name="KSO_WM_UNIT_HIGHLIGHT" val="0"/>
  <p:tag name="KSO_WM_UNIT_ID" val="_13*i*5"/>
  <p:tag name="KSO_WM_UNIT_INDEX" val="5"/>
  <p:tag name="KSO_WM_UNIT_LAYERLEVEL" val="1"/>
  <p:tag name="KSO_WM_UNIT_TEXT_FILL_FORE_SCHEMECOLOR_INDEX" val="13"/>
  <p:tag name="KSO_WM_UNIT_TEXT_FILL_FORE_SCHEMECOLOR_INDEX_BRIGHTNESS" val="0.15"/>
  <p:tag name="KSO_WM_UNIT_TEXT_FILL_TYPE" val="1"/>
  <p:tag name="KSO_WM_UNIT_TYPE" val="i"/>
</p:tagLst>
</file>

<file path=ppt/theme/theme1.xml><?xml version="1.0" encoding="utf-8"?>
<a:theme xmlns:a="http://schemas.openxmlformats.org/drawingml/2006/main" name="编号：32999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1351</Words>
  <Application>Microsoft Macintosh PowerPoint</Application>
  <PresentationFormat>宽屏</PresentationFormat>
  <Paragraphs>123</Paragraphs>
  <Slides>22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楷体</vt:lpstr>
      <vt:lpstr>Arial</vt:lpstr>
      <vt:lpstr>Times New Roman</vt:lpstr>
      <vt:lpstr>Cambria Math</vt:lpstr>
      <vt:lpstr>Calibri</vt:lpstr>
      <vt:lpstr>编号：32999</vt:lpstr>
      <vt:lpstr>文档</vt:lpstr>
      <vt:lpstr>Microsoft Word 文档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schack</cp:lastModifiedBy>
  <cp:revision>51</cp:revision>
  <dcterms:created xsi:type="dcterms:W3CDTF">2025-04-15T03:40:00Z</dcterms:created>
  <dcterms:modified xsi:type="dcterms:W3CDTF">2026-05-08T23:54:59Z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0AFF184955204379809D83B5391E255A_12</vt:lpwstr>
  </property>
  <property fmtid="{D5CDD505-2E9C-101B-9397-08002B2CF9AE}" pid="3" name="KSOProductBuildVer">
    <vt:lpwstr>2052-12.1.0.18276</vt:lpwstr>
  </property>
</Properties>
</file>